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flipH="1">
            <a:off x="2088776" y="3807655"/>
            <a:ext cx="1" cy="1061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323528" y="538899"/>
            <a:ext cx="8283029" cy="4408581"/>
            <a:chOff x="323528" y="538899"/>
            <a:chExt cx="8283029" cy="4408581"/>
          </a:xfrm>
        </p:grpSpPr>
        <p:sp>
          <p:nvSpPr>
            <p:cNvPr id="2" name="Овал 1"/>
            <p:cNvSpPr/>
            <p:nvPr/>
          </p:nvSpPr>
          <p:spPr>
            <a:xfrm>
              <a:off x="5076056" y="538899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" name="Овал 2"/>
            <p:cNvSpPr/>
            <p:nvPr/>
          </p:nvSpPr>
          <p:spPr>
            <a:xfrm>
              <a:off x="2987824" y="538899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6405" y="2799176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869442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2866411"/>
              <a:ext cx="938213" cy="916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2844697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2486" y="2782885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2782886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2780549"/>
              <a:ext cx="938213" cy="938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Прямая со стрелкой 4"/>
            <p:cNvCxnSpPr>
              <a:stCxn id="1027" idx="2"/>
            </p:cNvCxnSpPr>
            <p:nvPr/>
          </p:nvCxnSpPr>
          <p:spPr>
            <a:xfrm flipH="1">
              <a:off x="792634" y="3807655"/>
              <a:ext cx="1" cy="1061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3308431" y="3807655"/>
              <a:ext cx="1" cy="1061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6136" y="3807655"/>
              <a:ext cx="158750" cy="1139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1592" y="3759046"/>
              <a:ext cx="158750" cy="1139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1165" y="3688365"/>
              <a:ext cx="158750" cy="1139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8075" y="3688366"/>
              <a:ext cx="158750" cy="1139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8" y="4832093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69" y="4877544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213" y="482428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29" y="4869160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29" y="4796857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3" y="477507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4775071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" y="5750928"/>
            <a:ext cx="903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Третий уровень: </a:t>
            </a:r>
            <a:r>
              <a:rPr lang="ru-RU" sz="1600" dirty="0" smtClean="0"/>
              <a:t>в каждой Школе 3 </a:t>
            </a:r>
            <a:r>
              <a:rPr lang="ru-RU" sz="1600" dirty="0" err="1" smtClean="0"/>
              <a:t>тьютора</a:t>
            </a:r>
            <a:r>
              <a:rPr lang="ru-RU" sz="1600" dirty="0" smtClean="0"/>
              <a:t> по направлениям (специализациям): информационное, личностное, социальное (три вектора А-КП-С). Плюс у каждого из этих </a:t>
            </a:r>
            <a:r>
              <a:rPr lang="ru-RU" sz="1600" dirty="0" err="1" smtClean="0"/>
              <a:t>тьюторов</a:t>
            </a:r>
            <a:r>
              <a:rPr lang="ru-RU" sz="1600" dirty="0" smtClean="0"/>
              <a:t> по </a:t>
            </a:r>
            <a:r>
              <a:rPr lang="ru-RU" sz="1600" b="1" dirty="0" err="1" smtClean="0"/>
              <a:t>тьютору</a:t>
            </a:r>
            <a:r>
              <a:rPr lang="ru-RU" sz="1600" b="1" dirty="0" smtClean="0"/>
              <a:t>-стажеру</a:t>
            </a:r>
            <a:r>
              <a:rPr lang="ru-RU" sz="1600" dirty="0" smtClean="0"/>
              <a:t> из числа </a:t>
            </a:r>
            <a:r>
              <a:rPr lang="ru-RU" sz="1600" b="1" dirty="0" smtClean="0"/>
              <a:t>волонтеров</a:t>
            </a:r>
            <a:r>
              <a:rPr lang="ru-RU" sz="1600" dirty="0" smtClean="0"/>
              <a:t> (аспирантов, магистрантов, УВП и др.). Всего – </a:t>
            </a:r>
            <a:r>
              <a:rPr lang="ru-RU" sz="1600" b="1" dirty="0" smtClean="0"/>
              <a:t>42</a:t>
            </a:r>
            <a:r>
              <a:rPr lang="ru-RU" sz="1600" dirty="0" smtClean="0"/>
              <a:t> чел. (7х3х2). Школа самостоятельно проводит отбор в команду </a:t>
            </a:r>
            <a:r>
              <a:rPr lang="ru-RU" sz="1600" dirty="0" err="1" smtClean="0"/>
              <a:t>тьюторов</a:t>
            </a:r>
            <a:r>
              <a:rPr lang="ru-RU" sz="1600" dirty="0" smtClean="0"/>
              <a:t>, замыкающуюся на администратора.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9" y="383948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Второй уровень </a:t>
            </a:r>
            <a:r>
              <a:rPr lang="ru-RU" sz="1600" dirty="0" smtClean="0"/>
              <a:t>– 7 </a:t>
            </a:r>
            <a:r>
              <a:rPr lang="ru-RU" sz="1600" b="1" dirty="0" err="1" smtClean="0"/>
              <a:t>тьюторов</a:t>
            </a:r>
            <a:r>
              <a:rPr lang="ru-RU" sz="1600" b="1" dirty="0" smtClean="0"/>
              <a:t>-наставников</a:t>
            </a:r>
            <a:r>
              <a:rPr lang="ru-RU" sz="1600" dirty="0" smtClean="0"/>
              <a:t> осуществляют связь  </a:t>
            </a:r>
            <a:r>
              <a:rPr lang="ru-RU" sz="1600" dirty="0"/>
              <a:t>между </a:t>
            </a:r>
            <a:r>
              <a:rPr lang="ru-RU" sz="1600" dirty="0" err="1" smtClean="0"/>
              <a:t>тьюторами</a:t>
            </a:r>
            <a:r>
              <a:rPr lang="ru-RU" sz="1600" dirty="0" smtClean="0"/>
              <a:t>-экспертами и командой </a:t>
            </a:r>
            <a:r>
              <a:rPr lang="ru-RU" sz="1600" dirty="0" err="1" smtClean="0"/>
              <a:t>тьюторов</a:t>
            </a:r>
            <a:r>
              <a:rPr lang="ru-RU" sz="1600" dirty="0" smtClean="0"/>
              <a:t> Школы. На этом же уровне – по одному от Школы администратора </a:t>
            </a:r>
            <a:r>
              <a:rPr lang="ru-RU" sz="1600" dirty="0"/>
              <a:t>с </a:t>
            </a:r>
            <a:r>
              <a:rPr lang="ru-RU" sz="1600" dirty="0" err="1"/>
              <a:t>тьюторской</a:t>
            </a:r>
            <a:r>
              <a:rPr lang="ru-RU" sz="1600" dirty="0"/>
              <a:t> компетенцией (</a:t>
            </a:r>
            <a:r>
              <a:rPr lang="ru-RU" sz="1600" b="1" dirty="0" err="1" smtClean="0"/>
              <a:t>тьютора</a:t>
            </a:r>
            <a:r>
              <a:rPr lang="ru-RU" sz="1600" b="1" dirty="0" smtClean="0"/>
              <a:t>-посредника</a:t>
            </a:r>
            <a:r>
              <a:rPr lang="ru-RU" sz="1600" dirty="0" smtClean="0"/>
              <a:t>) – 7 человек. </a:t>
            </a:r>
            <a:r>
              <a:rPr lang="ru-RU" sz="1600" dirty="0"/>
              <a:t>Всего </a:t>
            </a:r>
            <a:r>
              <a:rPr lang="ru-RU" sz="1600" b="1" dirty="0" smtClean="0"/>
              <a:t>14 </a:t>
            </a:r>
            <a:r>
              <a:rPr lang="ru-RU" sz="1600" dirty="0" smtClean="0"/>
              <a:t>чел.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92636" y="1686672"/>
            <a:ext cx="7595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Тьюторы</a:t>
            </a:r>
            <a:r>
              <a:rPr lang="ru-RU" dirty="0" smtClean="0"/>
              <a:t>-эксперты: 1 </a:t>
            </a:r>
            <a:r>
              <a:rPr lang="ru-RU" dirty="0"/>
              <a:t>работает с </a:t>
            </a:r>
            <a:r>
              <a:rPr lang="ru-RU" dirty="0" smtClean="0"/>
              <a:t>7 </a:t>
            </a:r>
            <a:r>
              <a:rPr lang="ru-RU" b="1" dirty="0" err="1" smtClean="0"/>
              <a:t>тьюторами</a:t>
            </a:r>
            <a:r>
              <a:rPr lang="ru-RU" b="1" dirty="0" smtClean="0"/>
              <a:t>-наставниками</a:t>
            </a:r>
            <a:r>
              <a:rPr lang="ru-RU" dirty="0" smtClean="0"/>
              <a:t> - </a:t>
            </a:r>
            <a:r>
              <a:rPr lang="ru-RU" dirty="0" err="1" smtClean="0"/>
              <a:t>Боровкова</a:t>
            </a:r>
            <a:r>
              <a:rPr lang="ru-RU" dirty="0" smtClean="0"/>
              <a:t> </a:t>
            </a:r>
            <a:r>
              <a:rPr lang="ru-RU" dirty="0"/>
              <a:t>Т.И</a:t>
            </a:r>
            <a:r>
              <a:rPr lang="ru-RU" dirty="0" smtClean="0"/>
              <a:t>.,   2-ой работает с 7 администраторами </a:t>
            </a:r>
            <a:r>
              <a:rPr lang="ru-RU" dirty="0"/>
              <a:t>с </a:t>
            </a:r>
            <a:r>
              <a:rPr lang="ru-RU" dirty="0" err="1"/>
              <a:t>тьюторской</a:t>
            </a:r>
            <a:r>
              <a:rPr lang="ru-RU" dirty="0"/>
              <a:t> компетенцией (</a:t>
            </a:r>
            <a:r>
              <a:rPr lang="ru-RU" dirty="0" err="1"/>
              <a:t>тьюторами</a:t>
            </a:r>
            <a:r>
              <a:rPr lang="ru-RU" dirty="0"/>
              <a:t>-посредниками</a:t>
            </a:r>
            <a:r>
              <a:rPr lang="ru-RU" dirty="0" smtClean="0"/>
              <a:t>) - Т.Д</a:t>
            </a:r>
            <a:r>
              <a:rPr lang="ru-RU" dirty="0"/>
              <a:t>. </a:t>
            </a:r>
            <a:r>
              <a:rPr lang="ru-RU" dirty="0" smtClean="0"/>
              <a:t>Лавриненко . Всего </a:t>
            </a:r>
            <a:r>
              <a:rPr lang="ru-RU" b="1" dirty="0" smtClean="0"/>
              <a:t>2</a:t>
            </a:r>
            <a:r>
              <a:rPr lang="ru-RU" dirty="0" smtClean="0"/>
              <a:t>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891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131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ASUS</cp:lastModifiedBy>
  <cp:revision>6</cp:revision>
  <dcterms:modified xsi:type="dcterms:W3CDTF">2016-06-08T09:10:50Z</dcterms:modified>
</cp:coreProperties>
</file>