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76" r:id="rId2"/>
    <p:sldId id="259" r:id="rId3"/>
    <p:sldId id="258" r:id="rId4"/>
    <p:sldId id="260" r:id="rId5"/>
    <p:sldId id="262" r:id="rId6"/>
    <p:sldId id="264" r:id="rId7"/>
    <p:sldId id="269" r:id="rId8"/>
    <p:sldId id="268" r:id="rId9"/>
    <p:sldId id="270" r:id="rId10"/>
    <p:sldId id="271" r:id="rId11"/>
    <p:sldId id="279" r:id="rId12"/>
    <p:sldId id="273" r:id="rId13"/>
    <p:sldId id="278" r:id="rId14"/>
    <p:sldId id="274" r:id="rId15"/>
    <p:sldId id="277" r:id="rId16"/>
    <p:sldId id="275" r:id="rId17"/>
    <p:sldId id="272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1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122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5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25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9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8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6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6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5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0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4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8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psydiagnostic" TargetMode="External"/><Relationship Id="rId2" Type="http://schemas.openxmlformats.org/officeDocument/2006/relationships/hyperlink" Target="https://sites.google.com/view/infopsychology2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domo.com/ru/mindmap/mind-map-44d3c66ef27e9f9d100291cd7c5d989a" TargetMode="External"/><Relationship Id="rId4" Type="http://schemas.openxmlformats.org/officeDocument/2006/relationships/hyperlink" Target="https://docs.google.com/spreadsheets/d/1lIPSfvT_dcwwvGB4p4nNjG8xmT5DOUXJYAkcAmREDW8/edit?pli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utor.ru/regions/otdeleniya/primorskij-kraj/cifrovye-instrumenty-lichnostno-resursnogo-kartirovanija-studentov-psihologov/" TargetMode="External"/><Relationship Id="rId2" Type="http://schemas.openxmlformats.org/officeDocument/2006/relationships/hyperlink" Target="https://www.elibrary.ru/item.asp?id=500383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ibrary.ru/item.asp?id=47469807" TargetMode="External"/><Relationship Id="rId5" Type="http://schemas.openxmlformats.org/officeDocument/2006/relationships/hyperlink" Target="https://www.elibrary.ru/item.asp?id=48374611" TargetMode="External"/><Relationship Id="rId4" Type="http://schemas.openxmlformats.org/officeDocument/2006/relationships/hyperlink" Target="https://www.msun.ru/ru/news/id-791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forum.ru/" TargetMode="External"/><Relationship Id="rId3" Type="http://schemas.openxmlformats.org/officeDocument/2006/relationships/hyperlink" Target="https://www.antiplagiat.ru/" TargetMode="External"/><Relationship Id="rId7" Type="http://schemas.openxmlformats.org/officeDocument/2006/relationships/hyperlink" Target="https://coggle.it/" TargetMode="External"/><Relationship Id="rId2" Type="http://schemas.openxmlformats.org/officeDocument/2006/relationships/hyperlink" Target="https://elibrar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domo.com/ru/" TargetMode="External"/><Relationship Id="rId5" Type="http://schemas.openxmlformats.org/officeDocument/2006/relationships/hyperlink" Target="https://onlinetestpad.com/" TargetMode="External"/><Relationship Id="rId4" Type="http://schemas.openxmlformats.org/officeDocument/2006/relationships/hyperlink" Target="https://wordart.com/" TargetMode="External"/><Relationship Id="rId9" Type="http://schemas.openxmlformats.org/officeDocument/2006/relationships/hyperlink" Target="https://wikium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0" y="2780928"/>
            <a:ext cx="9144000" cy="8095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ТЬЮТОРСКОЕ СОПРОВОЖДЕНИЕ РАЗВИТИЯ ЦИФРОВЫХ КОМПЕТЕНЦИЙ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СТУДЕНТОВ-ПСИХОЛОГОВ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437112"/>
            <a:ext cx="5004048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Автор-разработчик: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Гуремина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Нонна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Викторовна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к.г.н., доцент кафедры общей и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профессиональной психологии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МГУ им. Невельского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сертифицированный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МТА</a:t>
            </a:r>
          </a:p>
          <a:p>
            <a:pPr lvl="0" algn="r"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17023"/>
          <a:stretch/>
        </p:blipFill>
        <p:spPr>
          <a:xfrm>
            <a:off x="3203848" y="0"/>
            <a:ext cx="3074205" cy="1656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844824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Дальневосточный фестиваль </a:t>
            </a:r>
          </a:p>
          <a:p>
            <a:pPr lvl="0"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«Педагогическая весна»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6309320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28 - 30 марта 2023 г.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программы пов квал\Программы 2023\Пед весна 2023\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2120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2987234" cy="730349"/>
          </a:xfrm>
          <a:prstGeom prst="rect">
            <a:avLst/>
          </a:prstGeom>
        </p:spPr>
      </p:pic>
      <p:pic>
        <p:nvPicPr>
          <p:cNvPr id="11" name="Рисунок 10" descr="Логотип МГУ cop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158417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ПРОДУКТЫ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201" y="1556792"/>
            <a:ext cx="7019287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учебный курс «Информационные технологии в психологии» 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https://sites.google.com/view/infopsychology2022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учебный курс «Компьютерные методы в психодиагностике» 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https://sites.google.com/view/psydiagnostic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продвижения индивидуальных траекторий студентов: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https://docs.google.com/spreadsheets/d/1lIPSfvT_dcwwvGB4p4nNjG8xmT5DOUXJYAkcAmREDW8/edit?pli=1#gid=0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Личностно-ресурсная карта студентки Евгении М.: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https://www.mindomo.com/ru/mindmap/mind-map-44d3c66ef27e9f9d100291cd7c5d989a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34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ИНТЕЛЛЕКТ-КАРТА ИНФОРМАЦИОННЫХ ТЕХНОЛОГИЙ В ПСИХОЛОГИИ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892480" cy="494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07303"/>
            <a:ext cx="8964488" cy="3791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9" y="37438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ЛИЧНОСТНО-РЕСУРСНАЯ КАРТА СТУДЕНТКИ АЛЕКСАНДРЫ М. </a:t>
            </a:r>
          </a:p>
        </p:txBody>
      </p:sp>
    </p:spTree>
    <p:extLst>
      <p:ext uri="{BB962C8B-B14F-4D97-AF65-F5344CB8AC3E}">
        <p14:creationId xmlns:p14="http://schemas.microsoft.com/office/powerpoint/2010/main" val="264915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ЛИЧНОСТНО-РЕСУРСНАЯ 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ДАРЬИ Б.</a:t>
            </a:r>
          </a:p>
        </p:txBody>
      </p:sp>
      <p:pic>
        <p:nvPicPr>
          <p:cNvPr id="2050" name="Picture 2" descr="C:\Users\Lenovo\Desktop\Рабочая папка\ТЬЮТОР_2016\Практика_2023\Дарья Б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64"/>
            <a:ext cx="5688632" cy="6855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15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84" y="1389648"/>
            <a:ext cx="9094848" cy="45417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1243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САЙТ СТУДЕНТКИ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АЛЕКСАНДРЫ П. </a:t>
            </a:r>
          </a:p>
        </p:txBody>
      </p:sp>
    </p:spTree>
    <p:extLst>
      <p:ext uri="{BB962C8B-B14F-4D97-AF65-F5344CB8AC3E}">
        <p14:creationId xmlns:p14="http://schemas.microsoft.com/office/powerpoint/2010/main" val="193754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СТУДЕНТА МАТВЕЯ Б.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5" y="1916832"/>
            <a:ext cx="9089965" cy="462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0"/>
            <a:ext cx="8815117" cy="13216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студентов на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студенческой научной конференции «Студенческий Научный Форум-2022»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0449" y="1321634"/>
            <a:ext cx="3910023" cy="5536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77" y="1321634"/>
            <a:ext cx="3910023" cy="5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3080"/>
            <a:ext cx="8316416" cy="1279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ПУБЛИКАЦИЙ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Гуремина Н.В., Данченко С.А. Развитие цифровых компетенций студентов-психологов в открытой информационной среде на основе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//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 Journal of Education and Psychology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2022. Т. 13. № 4-2.                С. 189-199.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elibrary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item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asp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?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id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=50038346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ВАК)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Гуремина Н.В. Цифровые инструменты личностно-ресурсного картирования студентов-психологов [Электронный ресурс]. – Режим доступа: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https://thetutor.ru/regions/otdeleniya/primorskij-kraj/cifrovye-instrumenty-lichnostno-resursnogo-kartirovanija-studentov-psihologov/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(заметка на сайте МТА).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студентов-психологов в открытой цифровой среде [Электронный ресурс]. – Режим доступа: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https://www.msun.ru/ru/news/id-7915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(заметка на сайте МГУ).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Данченко С.А., Гуремина Н.В. Использование технологии картирования в деятельности психолога//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 Journal of Education and Psychology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2022. Т. 13. № 1-2. С. 150-159.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elibrary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item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asp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?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id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=48374611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ВАК)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Гуремина Н.В. Развитие когнитивных способностей у представителей разных поколений средствами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(на примере платформы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Викиум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//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 Journal of Education and Psychology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2021. Т. 12. № 4-2. С. 126-135.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elibrary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item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asp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?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id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=47469807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ВАК)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9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44824"/>
            <a:ext cx="7128792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Буду рада вопросам!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контакты: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(924) 339-3529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innov-man@yandex.ru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оготип МГУ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158417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94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88640"/>
            <a:ext cx="7488832" cy="1066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данной практики является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построению индивидуального образовательного маршрута студентов-психологов в открытой цифровой среде на основе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инструментария.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цифровых компетенций, критериев и компонентов цифровой образовательной среды вуза;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запроса и уровня цифровых компетенций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тьюторантов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инструментария, включающего в себя ресурсную схему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и план этапов практики с обоснованием целей, видов деятельности, инструментов, методов и технологий для каждого этапа сопровождения;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результативности и выявление организационно-управленческих условий реализации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70815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47664" y="44624"/>
            <a:ext cx="7416825" cy="4397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продуктовым результатам практики относятся: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студентов в цифровой среде;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ресурсов цифровой образовательной среды и личностно-ресурсное картирование с использованием цифровых технологий;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образовательные маршруты в цифровой среде.</a:t>
            </a:r>
          </a:p>
          <a:p>
            <a:pPr>
              <a:spcBef>
                <a:spcPts val="0"/>
              </a:spcBef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образовательным результатам проекта могут быть отнесены следующие навыки и компетенции: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субъектной позиции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тьюторантов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(формирование ценностно-смыслового поля в процессе освоения цифровых ресурсов);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способов организации работы с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тьюторантами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прикладные навыки и компетенции (для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тьюторантов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4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77088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ЦИФРОВОЙ ОБРАЗОВАТЕЛЬНОЙ СРЕДЫ ВУЗА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912" y="1988840"/>
            <a:ext cx="8977088" cy="34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964488" cy="46914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ЦИФРОВОЙ ОБРАЗОВАТЕЛЬНОЙ СРЕДЫ ВУЗА</a:t>
            </a:r>
          </a:p>
        </p:txBody>
      </p:sp>
    </p:spTree>
    <p:extLst>
      <p:ext uri="{BB962C8B-B14F-4D97-AF65-F5344CB8AC3E}">
        <p14:creationId xmlns:p14="http://schemas.microsoft.com/office/powerpoint/2010/main" val="43583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СХЕМА ТЬЮТОРСКОГО СОПРОВОЖДЕНИЯ</a:t>
            </a:r>
            <a:endParaRPr lang="ru-RU" sz="32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7488832" cy="46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2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810721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558">
                  <a:extLst>
                    <a:ext uri="{9D8B030D-6E8A-4147-A177-3AD203B41FA5}">
                      <a16:colId xmlns:a16="http://schemas.microsoft.com/office/drawing/2014/main" val="377364977"/>
                    </a:ext>
                  </a:extLst>
                </a:gridCol>
                <a:gridCol w="2022170">
                  <a:extLst>
                    <a:ext uri="{9D8B030D-6E8A-4147-A177-3AD203B41FA5}">
                      <a16:colId xmlns:a16="http://schemas.microsoft.com/office/drawing/2014/main" val="529474600"/>
                    </a:ext>
                  </a:extLst>
                </a:gridCol>
                <a:gridCol w="2386402">
                  <a:extLst>
                    <a:ext uri="{9D8B030D-6E8A-4147-A177-3AD203B41FA5}">
                      <a16:colId xmlns:a16="http://schemas.microsoft.com/office/drawing/2014/main" val="4097004969"/>
                    </a:ext>
                  </a:extLst>
                </a:gridCol>
                <a:gridCol w="2207788">
                  <a:extLst>
                    <a:ext uri="{9D8B030D-6E8A-4147-A177-3AD203B41FA5}">
                      <a16:colId xmlns:a16="http://schemas.microsoft.com/office/drawing/2014/main" val="3347009948"/>
                    </a:ext>
                  </a:extLst>
                </a:gridCol>
                <a:gridCol w="1827578">
                  <a:extLst>
                    <a:ext uri="{9D8B030D-6E8A-4147-A177-3AD203B41FA5}">
                      <a16:colId xmlns:a16="http://schemas.microsoft.com/office/drawing/2014/main" val="3659969712"/>
                    </a:ext>
                  </a:extLst>
                </a:gridCol>
              </a:tblGrid>
              <a:tr h="182015"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 содержание работы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Инструменты, методы, технологии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62059"/>
                  </a:ext>
                </a:extLst>
              </a:tr>
              <a:tr h="109209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Вводный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педагогических условий для успешного вхождения обучающихся в образовательный процесс и их самоопределения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целевой аудиторией и изучение ее потребностей, выявление запросов участников проекта.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учебные курсы (ЭУК),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изучаемым учебным дисциплинам*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Анкетирование, выявление уровня цифровых компетенций и запроса студентов.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цифровых компетенций, фиксация запроса, целей и задач изучения.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30221"/>
                  </a:ext>
                </a:extLst>
              </a:tr>
              <a:tr h="163813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Проектировочный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становления обучающихся  как субъектов социально-профессиональной деятельности, раскрытия их личностно-ресурсного потенциала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совместного плана участников проекта и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определение сроков, основных мероприятий, проведение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тьюториалов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согласно графику мест и времени встреч с возможностью выбора маршрута, перечня достижения основных образовательных результатов.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учебные курсы (ЭУК);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изучаемым учебным дисциплинам;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продвижения по учебным курсам с возможностью выбора образовательного модуля согласно запросу и уровню цифровых компетенций студентов (начальный, базовый, продвинутый уровень).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индивидуального образовательного маршрута (ИОМ) в цифровой среде, выбор образовательного модуля, построение личностно-ресурсной карты.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62384"/>
                  </a:ext>
                </a:extLst>
              </a:tr>
              <a:tr h="236620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деятельностный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условия для построения участниками основы своей профессиональной деятельности путем их погружения в ресурсы и возможности цифровой образовательной среды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активного освоения студентами ИОМ с вовлечением в события, мероприятия и ресурсы цифровой среды.  Определение целевых образовательных результатов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практики.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помощи студентам в понимании своих реальных возможностей, выявление трудностей в освоении поставленных целей и задач, помощь и поддержка в подборе полезных ресурсов.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модели смешанного обучения.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НЭБ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eLibrary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https://elibrary.ru/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АнтиплагиатРу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https://www.antiplagiat.ru/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для тегов (</a:t>
                      </a: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://</a:t>
                      </a:r>
                      <a:r>
                        <a:rPr lang="en-US" sz="10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wordart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com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OnlineTestPad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https://onlinetestpad.com/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Сервисы для создания интеллект-карт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://</a:t>
                      </a: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www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en-US" sz="10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mindomo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com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/</a:t>
                      </a:r>
                      <a:r>
                        <a:rPr lang="en-US" sz="10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ru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/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https://coggle.it/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др.)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Студенческий Научный Форум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https://scienceforum.ru/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Викиум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https://wikium.ru/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Личностное-ресурсное картирование с использованием цифровых сервисов, освоение цифровых сервисов, творческие пробы в различных видах деятельности, создание персонального сайта (блога) и его информационная поддержка.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59904"/>
                  </a:ext>
                </a:extLst>
              </a:tr>
              <a:tr h="157955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Рефлексивный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дальнейшего самоопределения обучающихся, поддержка мотивации на дальнейшее профессиональное и личностное развитие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пройденного пути и достигнутых на данном этапе результатов, а также их фиксация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отчета о реализации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практики для экспертизы по стандартам Межрегиональной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Ассоциации (МТА)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 психологический сайт (блог) студента, создание раздела «Рефлексия»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различных типов рефлексивных дневников (эссе, рефлексивный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SWOT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-анализ,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тьюторский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дневник и др.)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Рефлексивные дневники с фиксацией результатов пройденного пути (для студентов), подведение итогов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практики (для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7" marR="27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5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4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студентки Александры П. в цифровой среде 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1" y="1412776"/>
            <a:ext cx="9219188" cy="48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6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5682" y="116632"/>
            <a:ext cx="6914727" cy="164435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ТЬЮТОРСКОГО СОПРОВОЖДЕНИЯ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2 года реализации)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547557"/>
              </p:ext>
            </p:extLst>
          </p:nvPr>
        </p:nvGraphicFramePr>
        <p:xfrm>
          <a:off x="971600" y="1988840"/>
          <a:ext cx="7920879" cy="4414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667">
                  <a:extLst>
                    <a:ext uri="{9D8B030D-6E8A-4147-A177-3AD203B41FA5}">
                      <a16:colId xmlns:a16="http://schemas.microsoft.com/office/drawing/2014/main" val="2731602385"/>
                    </a:ext>
                  </a:extLst>
                </a:gridCol>
                <a:gridCol w="4140873">
                  <a:extLst>
                    <a:ext uri="{9D8B030D-6E8A-4147-A177-3AD203B41FA5}">
                      <a16:colId xmlns:a16="http://schemas.microsoft.com/office/drawing/2014/main" val="4036682297"/>
                    </a:ext>
                  </a:extLst>
                </a:gridCol>
                <a:gridCol w="1679564">
                  <a:extLst>
                    <a:ext uri="{9D8B030D-6E8A-4147-A177-3AD203B41FA5}">
                      <a16:colId xmlns:a16="http://schemas.microsoft.com/office/drawing/2014/main" val="2892871103"/>
                    </a:ext>
                  </a:extLst>
                </a:gridCol>
                <a:gridCol w="1678775">
                  <a:extLst>
                    <a:ext uri="{9D8B030D-6E8A-4147-A177-3AD203B41FA5}">
                      <a16:colId xmlns:a16="http://schemas.microsoft.com/office/drawing/2014/main" val="2900597891"/>
                    </a:ext>
                  </a:extLst>
                </a:gridCol>
              </a:tblGrid>
              <a:tr h="713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сопровождения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реализации практики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 реализации практики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97210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тьюторантов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61368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студенческих групп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73109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групповых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тьюториалов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64744"/>
                  </a:ext>
                </a:extLst>
              </a:tr>
              <a:tr h="47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электронных учебных курсов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сервисов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20210"/>
                  </a:ext>
                </a:extLst>
              </a:tr>
              <a:tr h="47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персональных психологических сайтов/блогов студентов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77501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таблиц продвижения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78595"/>
                  </a:ext>
                </a:extLst>
              </a:tr>
              <a:tr h="713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принявших участие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научных мероприятиях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90525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личностно-ресурсных карт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42939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Освоено цифровых приложений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66291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рефлексивных дневников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488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2997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FC1DB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1019</TotalTime>
  <Words>1233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КОМПОНЕНТЫ ЦИФРОВОЙ ОБРАЗОВАТЕЛЬНОЙ СРЕДЫ ВУЗА</vt:lpstr>
      <vt:lpstr>Презентация PowerPoint</vt:lpstr>
      <vt:lpstr>РЕСУРСНАЯ СХЕМА ТЬЮТОРСКОГО СОПРОВОЖДЕНИЯ</vt:lpstr>
      <vt:lpstr>Презентация PowerPoint</vt:lpstr>
      <vt:lpstr>Индивидуальный образовательный маршрут студентки Александры П. в цифровой среде </vt:lpstr>
      <vt:lpstr>ИТОГИ ТЬЮТОРСКОГО СОПРОВОЖДЕНИЯ  (за 2 года реализации)</vt:lpstr>
      <vt:lpstr>СОЗДАННЫЕ ПРОДУКТЫ</vt:lpstr>
      <vt:lpstr>ИНТЕЛЛЕКТ-КАРТА ИНФОРМАЦИОННЫХ ТЕХНОЛОГИЙ В ПСИХОЛОГИИ</vt:lpstr>
      <vt:lpstr>Презентация PowerPoint</vt:lpstr>
      <vt:lpstr>Презентация PowerPoint</vt:lpstr>
      <vt:lpstr>Презентация PowerPoint</vt:lpstr>
      <vt:lpstr>ИНДИВИДУАЛЬНЫЙ ОБРАЗОВАТЕЛЬНЫЙ МАРШРУТ СТУДЕНТА МАТВЕЯ Б. </vt:lpstr>
      <vt:lpstr>Достижения студентов на  Международной студенческой научной конференции «Студенческий Научный Форум-2022»</vt:lpstr>
      <vt:lpstr>СПИСОК ПУБЛИКАЦИЙ  ПО ТЕМЕ ИССЛЕДОВАНИЯ</vt:lpstr>
      <vt:lpstr>Благодарю за внимание! Буду рада вопросам!  Мои контакты: +7 (924) 339-3529 innov-man@yandex.ru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МОРСКОГО И РЕЧНОГО ТРАНСПОРТА ФЕДЕРАЛЬНОЕ ГОСУДАРСТВЕННОЕ БЮДЖЕТНОЕ ОБРАЗОВАТЕЛЬНОЕ УЧРЕЖДЕНИЕ ВЫСШЕГО ОБРАЗОВАНИЯ МОРСКОЙ ГОСУДАРСТВЕННЫЙ УНИВЕРСИТЕТ имени адмирала Г. И. Невельского (МГУ им.адм. Г.И. Невельского)</dc:title>
  <dc:creator>Ultrabook</dc:creator>
  <cp:lastModifiedBy>79046290830</cp:lastModifiedBy>
  <cp:revision>35</cp:revision>
  <dcterms:created xsi:type="dcterms:W3CDTF">2023-01-19T12:00:45Z</dcterms:created>
  <dcterms:modified xsi:type="dcterms:W3CDTF">2023-03-27T00:09:15Z</dcterms:modified>
</cp:coreProperties>
</file>