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04" r:id="rId2"/>
    <p:sldId id="413" r:id="rId3"/>
    <p:sldId id="426" r:id="rId4"/>
    <p:sldId id="409" r:id="rId5"/>
    <p:sldId id="414" r:id="rId6"/>
    <p:sldId id="415" r:id="rId7"/>
    <p:sldId id="416" r:id="rId8"/>
    <p:sldId id="423" r:id="rId9"/>
    <p:sldId id="419" r:id="rId10"/>
    <p:sldId id="425" r:id="rId11"/>
    <p:sldId id="411" r:id="rId12"/>
    <p:sldId id="428" r:id="rId13"/>
    <p:sldId id="429" r:id="rId14"/>
    <p:sldId id="436" r:id="rId15"/>
    <p:sldId id="432" r:id="rId16"/>
    <p:sldId id="43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C6600"/>
    <a:srgbClr val="008080"/>
    <a:srgbClr val="CCFFCC"/>
    <a:srgbClr val="009999"/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1511" autoAdjust="0"/>
  </p:normalViewPr>
  <p:slideViewPr>
    <p:cSldViewPr snapToGrid="0">
      <p:cViewPr varScale="1">
        <p:scale>
          <a:sx n="79" d="100"/>
          <a:sy n="79" d="100"/>
        </p:scale>
        <p:origin x="96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AD7F2-1B54-4901-9D63-D88A06C8C63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A892C-7DA6-4F33-A0D4-026AFA9C2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6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A892C-7DA6-4F33-A0D4-026AFA9C2B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4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1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9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5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4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8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9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4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7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8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C47-CA6E-465B-BB07-5A6D90281DA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8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A4C47-CA6E-465B-BB07-5A6D90281DA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2C6F-33E0-4FDD-98CD-42CF196B7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4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565" y="-21786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51099" y="3469363"/>
            <a:ext cx="11432406" cy="100819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Позиция педагога- наставника при сопровождении иностранных студентов и аспирантов ДВФУ</a:t>
            </a:r>
            <a:endParaRPr lang="ru-RU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7099" y="4524866"/>
            <a:ext cx="547780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Лавриненко Татьяна Дмитриевна, </a:t>
            </a:r>
            <a:r>
              <a:rPr lang="ru-RU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доцент департамента психологии и образования ШИГН ДВФУ, с</a:t>
            </a:r>
            <a:r>
              <a:rPr kumimoji="0" lang="ru-RU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ертифицированный</a:t>
            </a: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тьютор, </a:t>
            </a:r>
          </a:p>
          <a:p>
            <a:pPr>
              <a:defRPr/>
            </a:pP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эксперт в области индивидуализации и тьюторства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b="17023"/>
          <a:stretch/>
        </p:blipFill>
        <p:spPr>
          <a:xfrm>
            <a:off x="4170583" y="116069"/>
            <a:ext cx="4098940" cy="20222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76085" y="2614200"/>
            <a:ext cx="903982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V Дальневосточный фестиваль «Педагогическая весна»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0079" y="6015015"/>
            <a:ext cx="26118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28 - 30 марта 2023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программы пов квал\Программы 2023\Пед весна 2023\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623" y="208542"/>
            <a:ext cx="2428277" cy="150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4" y="754434"/>
            <a:ext cx="3982979" cy="10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9350C-48FF-CA5D-6BC1-59405FF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" y="97277"/>
            <a:ext cx="11974749" cy="1138135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«Круг ценностей» общий (группа 30 человек):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7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показывает, какие общечеловеческие ценности предстоит сформировать каждому, чтобы быть понятыми другими, и осуществить свои индивидуальные планы в жизни.</a:t>
            </a:r>
            <a:br>
              <a:rPr lang="ru-RU" sz="27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1D8E0EF-019F-C1DF-6E2C-2B0DA126F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860" y="1235412"/>
            <a:ext cx="10214041" cy="56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1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EFC84-2D38-D7F6-70A4-5FC52EAE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75" y="116731"/>
            <a:ext cx="11838561" cy="5643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3C6929-235A-010E-4ABE-E776CF7C6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1" y="836579"/>
            <a:ext cx="11838561" cy="5836595"/>
          </a:xfrm>
        </p:spPr>
        <p:txBody>
          <a:bodyPr/>
          <a:lstStyle/>
          <a:p>
            <a:pPr algn="just"/>
            <a:r>
              <a:rPr lang="ru-RU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процессе взаимодействия иностранных студентов и аспирантов в малых и больших группах происходит:</a:t>
            </a:r>
          </a:p>
          <a:p>
            <a:pPr algn="just"/>
            <a:r>
              <a:rPr lang="ru-RU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узнавание друг друга, </a:t>
            </a:r>
          </a:p>
          <a:p>
            <a:pPr algn="just"/>
            <a:r>
              <a:rPr lang="ru-RU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принятие, </a:t>
            </a:r>
          </a:p>
          <a:p>
            <a:pPr algn="just"/>
            <a:r>
              <a:rPr lang="ru-RU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понимание себя, </a:t>
            </a:r>
          </a:p>
          <a:p>
            <a:pPr algn="just"/>
            <a:r>
              <a:rPr lang="ru-RU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осмысление прожитого опыта,</a:t>
            </a:r>
          </a:p>
          <a:p>
            <a:pPr algn="just"/>
            <a:r>
              <a:rPr lang="ru-RU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своих потребностей «здесь и сейчас», </a:t>
            </a:r>
          </a:p>
          <a:p>
            <a:pPr algn="just"/>
            <a:r>
              <a:rPr lang="ru-RU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выявление собственных возможностей, </a:t>
            </a:r>
          </a:p>
          <a:p>
            <a:pPr algn="just"/>
            <a:r>
              <a:rPr lang="ru-RU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выход на индивидуальный образовательный маршрут собственной жизни в течение трех лет обучения в аспирантуре.  </a:t>
            </a:r>
            <a:endParaRPr lang="ru-RU" sz="32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95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E2A79-262B-F3A8-376F-BA1ECBC3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69" y="165370"/>
            <a:ext cx="11819107" cy="71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Рефлексия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Какой смысл имели для меня эти занятия?»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BEC45B-9DF5-E6C8-134F-64D980B92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5490"/>
            <a:ext cx="12026631" cy="5982510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«…я поняла главный смысл моей мечты – стать преподавателем, и я поняла, как важно научить студентов общаться, договариваться, учиться друг у друга,  и как студент с преподавателем могут стать друзьями» (Ван </a:t>
            </a:r>
            <a:r>
              <a:rPr lang="ru-RU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Цяоши</a:t>
            </a:r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 «…я нашла свой образ будущего преподавателя» (Чжан Лэйлэй)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«Я поняла, 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самое главное в жизни человека. Это то, что отличает его от других. На нашем курсе учатся аспиранты из разных стран, и для меня было важно, кроме знаний по дисциплине, понять различные культуры. Эти занятия дали мне самый большой смысл: не как выучить много теоретических знаний, а как сделать себя, как относиться к жизни, лелеять момент, продолжать работать, расти, учиться, жить» (Ли Дэли).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5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C691-F635-152B-7C2B-7819E93D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9" y="175099"/>
            <a:ext cx="11867744" cy="59338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Рефлексия: «</a:t>
            </a:r>
            <a:r>
              <a:rPr lang="ru-RU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Какой смысл имели для меня эти занятия?»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378D47-A064-DC53-7098-817FA8AF1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" y="885217"/>
            <a:ext cx="11867744" cy="57976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«Эти занятия помогли мне понять, какую силу имеет работа в группе, и я возьму эти интерактивные методы для обучения русскому языку своих студентов в будущем» (К. Мирзаев); 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«…самый главный смысл…я поняла свой характер и состояния души, и самое главное, поняла, как надо обращаться к студентам и какими методами вести занятия в будущей работе; а еще: а) надо жить по планам; б) точно оценить себя, без высокомерия и заискивания; в) составить свой круг человеческих отношений; г) как только смог лететь – не прекращай полёт, как только смог мечтать – не оставляй мечту; д) век живи – век учись; е) вести учение сообразно индивидуальным способностям человека» (Лэй Шуан).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18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E3C1C-C344-77AD-20A7-B7E06955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31" y="136187"/>
            <a:ext cx="11913140" cy="1225684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Муктар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«Это была возможность для меня познакомиться с людьми с разных континентов и обменяться. Тогда знание не имеет запаха, цвета и границ»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61B327-33A2-35CA-9652-157073930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29" y="1517515"/>
            <a:ext cx="11913140" cy="520429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ru-RU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практических занятиях, когда необходимо было представить кейс по применению методов обучения, он спонтанно создал образовательную ситуацию, благодаря которой, метод, предложенный аспирантом, был всеми понят. </a:t>
            </a:r>
          </a:p>
          <a:p>
            <a:pPr algn="just"/>
            <a:r>
              <a:rPr lang="ru-RU" sz="3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Муктар</a:t>
            </a:r>
            <a:r>
              <a:rPr lang="ru-RU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показал маску предков своего племени, на которой были написаны слова-заповеди: «мудрость», «труд», «энергия». Мудрость означает сохранение моральных человеческих ценностей (образ родителей); труд – взрослые, приносящие пользу обществу; энергия – молодость (образ молодежи). </a:t>
            </a:r>
          </a:p>
          <a:p>
            <a:pPr algn="just"/>
            <a:r>
              <a:rPr lang="ru-RU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Ценностно-смысловой потенциал занятий еще глубже раскрыт аспирантом в его рефлексивном эссе. </a:t>
            </a:r>
          </a:p>
          <a:p>
            <a:pPr algn="just"/>
            <a:r>
              <a:rPr lang="ru-RU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Отвечая на вопрос, «чему ты научился на занятиях?», лаконично ответил: «Это была возможность для меня познакомиться с людьми с разных континентов и обменяться. Тогда знание не имеет запаха, цвета и границ» (</a:t>
            </a:r>
            <a:r>
              <a:rPr lang="ru-RU" sz="30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Муктар</a:t>
            </a:r>
            <a:r>
              <a:rPr lang="ru-RU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34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D5F360-8CF2-2557-A6A6-F0C69F434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281" y="1206229"/>
            <a:ext cx="7295746" cy="55476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4D3C87-5E0D-4651-CB2A-DB2550CD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96" y="357041"/>
            <a:ext cx="4124325" cy="539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1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8BFF7-C431-1992-4E00-2324F08B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91" y="126461"/>
            <a:ext cx="11692647" cy="457199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b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03523-64C6-205B-6527-7CAE60DF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6" y="564202"/>
            <a:ext cx="12023387" cy="6293797"/>
          </a:xfrm>
        </p:spPr>
        <p:txBody>
          <a:bodyPr>
            <a:noAutofit/>
          </a:bodyPr>
          <a:lstStyle/>
          <a:p>
            <a:pPr algn="just"/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педагога /преподавателя – наставника во взаимодействии с иностранными студентами и аспирантами определяется: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ценностями и смыслами,</a:t>
            </a:r>
            <a:r>
              <a:rPr lang="ru-RU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которых преподаватель основывается в своей профессиональной педагогической деятельности;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проявлением 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эмоционально-ценностного отношения </a:t>
            </a:r>
            <a:r>
              <a:rPr lang="ru-RU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обучающимся; 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включением аспирантов в деятельность</a:t>
            </a:r>
            <a:r>
              <a:rPr lang="ru-RU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отвечающую их индивидуальным запросам;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фиксацией проявления творческой инициативы</a:t>
            </a:r>
            <a:r>
              <a:rPr lang="ru-RU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вклада аспирантов в совместную групповую деятельность, возможностью увидеть свой результат, выявлением его уникальности как проявлением индивидуализации аспиранта; 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наличием разнообразных видов обратной связи.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4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CF938-A128-D074-1AB9-2BF77D8D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8" y="272374"/>
            <a:ext cx="11763983" cy="167315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педагога /преподавателя – наставника во взаимодействии с иностранными студентами и аспирантами– это…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66AC32-7EB4-97DE-96CA-773B16011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09" y="1945532"/>
            <a:ext cx="11682919" cy="479573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sz="3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универсальная практика передачи педагогического опыта, знаний, формирования не только профессиональных компетенций, но и жизненно важных ценностей в процессе обучения, выстраивания ценностно-смыслового </a:t>
            </a:r>
            <a:r>
              <a:rPr lang="ru-RU" sz="36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взаимообогащающего</a:t>
            </a:r>
            <a:r>
              <a:rPr lang="ru-RU" sz="3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общения (диалога культур)  в процессе совместной деятельности, основанного на доверии, партнерстве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эмпатии, направленного на получение образовательных результатов.</a:t>
            </a:r>
            <a:r>
              <a:rPr lang="ru-RU" sz="3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0000"/>
              </a:lnSpc>
            </a:pPr>
            <a:endParaRPr lang="ru-RU" sz="32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algn="just"/>
            <a:endParaRPr lang="ru-RU" sz="3200" b="1" i="0" dirty="0">
              <a:solidFill>
                <a:srgbClr val="002060"/>
              </a:solidFill>
              <a:effectLst/>
              <a:latin typeface="Montserrat" panose="00000500000000000000" pitchFamily="2" charset="-52"/>
            </a:endParaRPr>
          </a:p>
          <a:p>
            <a:pPr algn="just"/>
            <a:endParaRPr lang="ru-RU" sz="3200" b="1" i="0" dirty="0">
              <a:solidFill>
                <a:srgbClr val="002060"/>
              </a:solidFill>
              <a:effectLst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078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953F93-8F42-85F8-4C58-5F80F9C50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57" y="159648"/>
            <a:ext cx="1736891" cy="15516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485586-2E09-3895-AD44-83E2FDD66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336" y="0"/>
            <a:ext cx="10596663" cy="79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0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0C91C-2ECB-3C92-C492-D5671AC1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47" y="223736"/>
            <a:ext cx="11799651" cy="195526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Эффективность подготовки научно-педагогических кадров высшей квалификации в аспирантуре Дальневосточного федерального университета определяется достижением основного результата – личностно- профессиональными изменениями субъекта обучения.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3647C8-1EF9-B9AB-4D5C-07E98140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7" y="2324912"/>
            <a:ext cx="11926111" cy="443581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Актуальной задачей для преподавателя вуза является формирование у иностранных студентов и аспирантов ценностно-смыслового отношения к профессиональной деятельности и активному взаимодействию с ними в процессе обучения в условиях новой для них культурно – образовательной среды. 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озиция наставника в развитии ценностно-смысловой сферы иностранных студентов и аспирантов, совместный поиск способов развития личностных новообразований является для преподавателя определяющей его взаимодействие с ними.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8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B0D18-48CC-127E-CBD0-78B78471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36" y="145915"/>
            <a:ext cx="11789924" cy="65175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BookmanOldStyle"/>
                <a:cs typeface="Arial" panose="020B0604020202020204" pitchFamily="34" charset="0"/>
              </a:rPr>
              <a:t>Почему именно с ними?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D83B33-8547-279E-F152-895CBC05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9" y="797668"/>
            <a:ext cx="12023387" cy="5914417"/>
          </a:xfrm>
        </p:spPr>
        <p:txBody>
          <a:bodyPr/>
          <a:lstStyle/>
          <a:p>
            <a:pPr algn="just"/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BookmanOldStyle"/>
                <a:cs typeface="Arial" panose="020B0604020202020204" pitchFamily="34" charset="0"/>
              </a:rPr>
              <a:t>Во-первых, приехав в Россию учиться, аспиранты испытывают культурный шок, вызванный дистанцией между привычной для них культурой своей страны и своего народа, традициями, сформированными ценностями, </a:t>
            </a:r>
            <a:r>
              <a:rPr lang="ru-RU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BookmanOldStyle"/>
                <a:cs typeface="Arial" panose="020B0604020202020204" pitchFamily="34" charset="0"/>
              </a:rPr>
              <a:t>и иными культурами, иными традициями и ценностями</a:t>
            </a:r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BookmanOldStyle"/>
                <a:cs typeface="Arial" panose="020B0604020202020204" pitchFamily="34" charset="0"/>
              </a:rPr>
              <a:t>, поскольку в группах обучаются до 30 аспирантов из разных стран (Афганистана, Ирана, Сирии, Казахстана, Китая, Вьетнама, Кореи, Таиланда и др.). 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BookmanOldStyle"/>
                <a:cs typeface="Arial" panose="020B0604020202020204" pitchFamily="34" charset="0"/>
              </a:rPr>
              <a:t>Во - вторых, им необходимо адаптироваться к русской культуре и культуре других народов России, представители которых обучаются и проживают на территории кампуса Дальневосточного федерального университета. </a:t>
            </a:r>
            <a:endParaRPr lang="ru-RU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16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C5EF3-2AF8-547D-DC06-F2F04C2E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29" y="272373"/>
            <a:ext cx="11673191" cy="106031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ксиологический и культурологический подходы в деятельности преподавателя с позицией наставника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D114C4-E71C-42CB-B0F2-960514FC2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3" y="1332690"/>
            <a:ext cx="11809378" cy="54085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BookmanOldStyle"/>
                <a:cs typeface="Arial" panose="020B0604020202020204" pitchFamily="34" charset="0"/>
              </a:rPr>
              <a:t>Поэтому на занятиях я проектирую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BookmanOldStyle"/>
                <a:cs typeface="Arial" panose="020B0604020202020204" pitchFamily="34" charset="0"/>
              </a:rPr>
              <a:t>образовательную </a:t>
            </a:r>
            <a:r>
              <a:rPr lang="ru-RU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BookmanOldStyle"/>
                <a:cs typeface="Arial" panose="020B0604020202020204" pitchFamily="34" charset="0"/>
              </a:rPr>
              <a:t>ситуацию таким образом, чтобы она стала стабилизирующим, поддерживающим иностранного обучающегося фактором, позволяющим ему сохранить идентичность в таком многообразии культур, снять напряжение, создать на занятиях культурно-образовательную среду на основе </a:t>
            </a:r>
          </a:p>
          <a:p>
            <a:pPr algn="just"/>
            <a:r>
              <a:rPr lang="ru-RU" sz="3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BookmanOldStyle"/>
                <a:cs typeface="Arial" panose="020B0604020202020204" pitchFamily="34" charset="0"/>
              </a:rPr>
              <a:t>принципов принятия каждого каждым</a:t>
            </a:r>
            <a:r>
              <a:rPr lang="ru-RU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BookmanOldStyle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ru-RU" sz="3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BookmanOldStyle"/>
                <a:cs typeface="Arial" panose="020B0604020202020204" pitchFamily="34" charset="0"/>
              </a:rPr>
              <a:t>открытости, </a:t>
            </a:r>
          </a:p>
          <a:p>
            <a:pPr algn="just"/>
            <a:r>
              <a:rPr lang="ru-RU" sz="3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BookmanOldStyle"/>
                <a:cs typeface="Arial" panose="020B0604020202020204" pitchFamily="34" charset="0"/>
              </a:rPr>
              <a:t>толерантности, </a:t>
            </a:r>
          </a:p>
          <a:p>
            <a:pPr algn="just"/>
            <a:r>
              <a:rPr lang="ru-RU" sz="3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BookmanOldStyle"/>
                <a:cs typeface="Arial" panose="020B0604020202020204" pitchFamily="34" charset="0"/>
              </a:rPr>
              <a:t>учета индивидуальных запросов студентов и аспирантов 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основе их культурных интересов и ценностей</a:t>
            </a:r>
            <a:endParaRPr lang="ru-RU" sz="32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46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C079E-F22F-9027-8CCC-5D9FBABF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9" y="145915"/>
            <a:ext cx="11939082" cy="120622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методы обучающего взаимодействия преподавателя с позицией наставника с аспирантами и студентами 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797932-C09B-F9C3-AF73-B413871E4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59" y="1352144"/>
            <a:ext cx="11799651" cy="527239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 диалога культур</a:t>
            </a:r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уместен в ситуации существования множества разнородных культур: групповое взаимодействие обучающихся, воспитанных в разных традициях, способствует  воспитанию уважительного отношения к культурной идентичности других,  взаимопониманию и </a:t>
            </a:r>
            <a:r>
              <a:rPr lang="ru-RU" sz="32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взаимопринятию</a:t>
            </a:r>
            <a:r>
              <a:rPr lang="ru-RU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 эмоционально-ценностного отношения к обучающимся:</a:t>
            </a:r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его основе – сочувствие, сопереживание, (эмпатия), так необходимые иностранному обучающемуся, находящемуся вне родины, испытывающему затруднения в обучении, с недостаточным знанием языка, на котором ведется преподавание.</a:t>
            </a: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2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868C89-6D66-4040-A190-1C8E41DAAAA0}"/>
              </a:ext>
            </a:extLst>
          </p:cNvPr>
          <p:cNvSpPr txBox="1"/>
          <p:nvPr/>
        </p:nvSpPr>
        <p:spPr>
          <a:xfrm>
            <a:off x="272374" y="116732"/>
            <a:ext cx="1180938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Оба эти метода позволяют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преподавателю </a:t>
            </a: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удерживать позицию наставника в образовательной ситуации,  сущностный содержательный потенциал  которой сводится к осмыслению аспирантами собственных ценностей, сформированных культурой каждого, а затем предъявление их малой группе (3-4 человека), обсуждение и выявление общих для малой группы ценностей.</a:t>
            </a: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затем – для всей группы (30 человек).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2415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89E0F-8BE6-204D-189D-B3288EE8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0" y="136188"/>
            <a:ext cx="11653736" cy="74903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«Круг ценностей». Аль-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Абуди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Юсиф</a:t>
            </a:r>
            <a:r>
              <a:rPr lang="ru-RU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Хуссейн Хамдан, аспирант 1года обучения. Направление искусствоведения 50.06.01 Теория и история искусства.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D4B5A55-F78F-DF24-851D-4EC9E1EA2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630" y="885219"/>
            <a:ext cx="8336604" cy="597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29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5730</TotalTime>
  <Words>1164</Words>
  <Application>Microsoft Office PowerPoint</Application>
  <PresentationFormat>Широкоэкранный</PresentationFormat>
  <Paragraphs>53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Times New Roman</vt:lpstr>
      <vt:lpstr>Тема Office</vt:lpstr>
      <vt:lpstr>Презентация PowerPoint</vt:lpstr>
      <vt:lpstr>Позиция педагога /преподавателя – наставника во взаимодействии с иностранными студентами и аспирантами– это…</vt:lpstr>
      <vt:lpstr>Презентация PowerPoint</vt:lpstr>
      <vt:lpstr>Эффективность подготовки научно-педагогических кадров высшей квалификации в аспирантуре Дальневосточного федерального университета определяется достижением основного результата – личностно- профессиональными изменениями субъекта обучения.</vt:lpstr>
      <vt:lpstr>Почему именно с ними?</vt:lpstr>
      <vt:lpstr>Аксиологический и культурологический подходы в деятельности преподавателя с позицией наставника</vt:lpstr>
      <vt:lpstr>Основные методы обучающего взаимодействия преподавателя с позицией наставника с аспирантами и студентами </vt:lpstr>
      <vt:lpstr>Презентация PowerPoint</vt:lpstr>
      <vt:lpstr>«Круг ценностей». Аль-Абуди Юсиф Хуссейн Хамдан, аспирант 1года обучения. Направление искусствоведения 50.06.01 Теория и история искусства.</vt:lpstr>
      <vt:lpstr> «Круг ценностей» общий (группа 30 человек):  показывает, какие общечеловеческие ценности предстоит сформировать каждому, чтобы быть понятыми другими, и осуществить свои индивидуальные планы в жизни. </vt:lpstr>
      <vt:lpstr>Результаты</vt:lpstr>
      <vt:lpstr>Рефлексия: «Какой смысл имели для меня эти занятия?»</vt:lpstr>
      <vt:lpstr>Рефлексия: «Какой смысл имели для меня эти занятия?»</vt:lpstr>
      <vt:lpstr>Муктар: «Это была возможность для меня познакомиться с людьми с разных континентов и обменяться. Тогда знание не имеет запаха, цвета и границ» </vt:lpstr>
      <vt:lpstr>Презентация PowerPoint</vt:lpstr>
      <vt:lpstr> Выводы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79046290830</cp:lastModifiedBy>
  <cp:revision>229</cp:revision>
  <dcterms:created xsi:type="dcterms:W3CDTF">2020-05-12T10:07:08Z</dcterms:created>
  <dcterms:modified xsi:type="dcterms:W3CDTF">2023-03-29T15:09:03Z</dcterms:modified>
</cp:coreProperties>
</file>