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63" r:id="rId5"/>
    <p:sldId id="262" r:id="rId6"/>
    <p:sldId id="264" r:id="rId7"/>
    <p:sldId id="261" r:id="rId8"/>
    <p:sldId id="259" r:id="rId9"/>
    <p:sldId id="265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58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1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3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3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2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9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4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7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4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5591-42DC-4A48-966C-989C56DB840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4BEE-E907-407D-8787-BFE48AA0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llo.com/" TargetMode="External"/><Relationship Id="rId2" Type="http://schemas.openxmlformats.org/officeDocument/2006/relationships/hyperlink" Target="https://vk.com/secretyzna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74"/>
            <a:ext cx="12027589" cy="67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020"/>
            <a:ext cx="10515600" cy="662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педагогической (тьюторской) практики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326" y="1027687"/>
            <a:ext cx="11514966" cy="567251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«Проектирование открытой образовательной среды на базе муниципальной школы».</a:t>
            </a:r>
          </a:p>
          <a:p>
            <a:pPr algn="just">
              <a:lnSpc>
                <a:spcPct val="107000"/>
              </a:lnSpc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Открытая образовательная среда спроектирована и реализована в форме интеллектуального клуба «Секреты знаковых систем» в МБОУ СОШ№13 (с углубленным изучением английского языка). </a:t>
            </a:r>
          </a:p>
          <a:p>
            <a:pPr algn="just">
              <a:lnSpc>
                <a:spcPct val="107000"/>
              </a:lnSpc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объединил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группу заинтересованных социальных партнеров: дирекцию муниципального образовательного учреждения, учащихся в нем старшеклассников и их родителей;  Центр проектной деятельности (ЦПД) ДВФУ, Дальневосточный центр развития тьюторских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 (ДВЦРТП),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довузовского образования Дальневосточного федерального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университета. </a:t>
            </a:r>
          </a:p>
          <a:p>
            <a:pPr algn="just">
              <a:lnSpc>
                <a:spcPct val="107000"/>
              </a:lnSpc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открытой образовательной средой (ООС) понимается определенная система ресурсов и взаимодействий, способствующая личностному росту каждого участника, предоставляющая возможности для развития личностного потенциала, содействующая самоактуализации каждого социального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партнера.</a:t>
            </a:r>
          </a:p>
          <a:p>
            <a:pPr algn="just">
              <a:lnSpc>
                <a:spcPct val="107000"/>
              </a:lnSpc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спроектирована в атмосфере заботы о здоровье и благополучии, уважения чести и достоинства личности тьюторантов и тьютора; нацелена на развитие таких ценностей и приоритетов, как сохранение и развитие жизни на Земле, разумное отношение к природным богатствам России; формирует человеческие взаимоотношений на основе доброжелательности, сотрудничества, взаимной помощи, личной ответственности и порядочности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ходе работы выстроено эффективное взаимодействие социальных партнеров, обращающее школу к тесному сотрудничеству с другими учреждениями, особенно с Дальневосточным федеральным университетом, реализована связь школы с социокультурной средой, родителями; открыт доступ в межрегиональное образовательное пространство. 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3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811" y="365125"/>
            <a:ext cx="10754989" cy="5897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педагогической (тьюторской) практики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234" y="954860"/>
            <a:ext cx="11523058" cy="5793897"/>
          </a:xfrm>
        </p:spPr>
        <p:txBody>
          <a:bodyPr>
            <a:normAutofit fontScale="32500" lnSpcReduction="20000"/>
          </a:bodyPr>
          <a:lstStyle/>
          <a:p>
            <a:pPr mar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Белан Наталья Владимировна,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математик-инженер, магистр педагогики</a:t>
            </a:r>
          </a:p>
          <a:p>
            <a:pPr mar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старшеклассники 10 «А» и 10 «Б» классов МБОУ СОШ№13 г.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Владивостока</a:t>
            </a:r>
          </a:p>
          <a:p>
            <a:pPr mar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реализации практики: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2018-2019 гг.</a:t>
            </a:r>
            <a:endParaRPr lang="ru-RU" sz="4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9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практики</a:t>
            </a: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ru-RU" sz="4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модель сетевого взаимодействия образовательного учреждения с различными структурными подразделениями вуза и предприятиями Приморского края, обеспечивающую обучающимся возможность построения </a:t>
            </a:r>
            <a:r>
              <a:rPr lang="ru-RU" sz="4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образовательного маршрута (ИОМ), </a:t>
            </a:r>
            <a:r>
              <a:rPr lang="ru-RU" sz="4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дальнейшем построения собственной образовательной </a:t>
            </a:r>
            <a:r>
              <a:rPr lang="ru-RU" sz="4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стратегии.</a:t>
            </a:r>
            <a:endParaRPr lang="ru-RU" sz="49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7000"/>
              </a:lnSpc>
              <a:buNone/>
            </a:pPr>
            <a:r>
              <a:rPr lang="ru-RU" sz="49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практики</a:t>
            </a:r>
            <a:r>
              <a:rPr lang="ru-RU" sz="4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9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открытой образовательной среды, обеспечивающей комплексную деятельность детско-взрослого сообщества по подготовке и реализации инновационной инженерно-технической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4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4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полный инновационный цикл инженерного </a:t>
            </a:r>
            <a:r>
              <a:rPr lang="ru-RU" sz="4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4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образовательно-познавательного комплексного метапредметного модуля, проектирования модели, до внедрения полученного опыта в защиту исследований и запуск материального объекта робот «Аква-Р». </a:t>
            </a:r>
            <a:endParaRPr lang="ru-RU" sz="4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ими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ранее приобретенных знаний, умений и навыков; освоение новых технологий и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инструментов.</a:t>
            </a:r>
          </a:p>
          <a:p>
            <a:pPr marL="457200" lvl="0" indent="-457200" algn="just" fontAlgn="base"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ru-RU" sz="4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участниками инженерного проекта компетентностных предметных, метапредметных и личностных, в том числе ценностных, результатов</a:t>
            </a:r>
            <a:r>
              <a:rPr lang="ru-RU" sz="4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7000"/>
              </a:lnSpc>
              <a:buNone/>
            </a:pP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предполагается формирование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 генерации специалистов, способных с использованием знаний и навыков на широкой научно-теоретической основе и современных технологий создавать и развивать новые направления постиндустриальной экономики, формировать привлекательную социальную среду и новое качество жизни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субъектов педагогического проектирования ожидается инициативная и активная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 проекте как форма осознанного выбора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ИОМ. Как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следствие – развитие </a:t>
            </a:r>
            <a:r>
              <a:rPr lang="ru-RU" sz="4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субъектности и 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осознанного профессионального самоопределения.</a:t>
            </a:r>
          </a:p>
          <a:p>
            <a:pPr marL="0" lv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среды:</a:t>
            </a:r>
            <a:b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338" y="801113"/>
            <a:ext cx="11256021" cy="5712976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офлайн: 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компьютерный класс и «кабинет трудов» образовательного учреждения СОШ№</a:t>
            </a: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13, 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домашние ПК, лаборатория </a:t>
            </a: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305 ЦПД </a:t>
            </a: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ДВФУ </a:t>
            </a:r>
            <a:r>
              <a:rPr lang="ru-RU" sz="29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(3</a:t>
            </a:r>
            <a:r>
              <a:rPr lang="en-US" sz="29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900" i="1" dirty="0">
                <a:latin typeface="Times New Roman" panose="02020603050405020304" pitchFamily="18" charset="0"/>
                <a:ea typeface="Calibri" panose="020F0502020204030204" pitchFamily="34" charset="0"/>
              </a:rPr>
              <a:t>-принтеры, пластик для 3</a:t>
            </a:r>
            <a:r>
              <a:rPr lang="en-US" sz="29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900" i="1" dirty="0">
                <a:latin typeface="Times New Roman" panose="02020603050405020304" pitchFamily="18" charset="0"/>
                <a:ea typeface="Calibri" panose="020F0502020204030204" pitchFamily="34" charset="0"/>
              </a:rPr>
              <a:t>-принтера, фрезерный ЧПУ, токарный ЧПУ, оборудование для паяльных работ, ЧПУ для изготовления печатных плат, ПО для обучения моделированию, программированию, площадка для тестирования </a:t>
            </a:r>
            <a:r>
              <a:rPr lang="ru-RU" sz="29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систем).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онлайн средства связи между участниками проекта: группа ВКонтакте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https://vk.com/secretyznak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организационный чат, доска инженерного проекта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Trello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дискуссионные группы «в реале», а также непосредственное обсуждение деталей проекта его участниками в личных контактах по телефону, общении на переменах и пр.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Протоколы взаимодействия участников проекта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отчёты по результатам дискурс-групп; скриншоты важных групповых сообщений в соц. сетях; фотографии; внешний «жёсткий диск» для хранения общей информации, структурированной по стадиям разработки проекта; дневниковые записи участников проекта, портфолио.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Еженедельно проводились тьюториалы и индивидуальные тьюторские беседы с участниками проекта, направленные на реализацию ИОМ, образовательных и продуктовых результатов работы над проектом.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команды была обозначена 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проблема, которую призван решить проект: «Засорение мирового океана»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инженерного образовательного проекта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робота «Аква-Р» для автономной уборки пластикового мусора в акватории заливов г. Владивостока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Командой проекта в сопровождении тьютора была выбрана техника работы над инженерным проектом «Схематизация», включающая в себя подготовку проекта, постановку проблемы, планирование, проектирование, презентацию и проектную рефлексию (</a:t>
            </a:r>
            <a:r>
              <a:rPr lang="ru-RU" sz="2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5П + 1).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0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9865"/>
            <a:ext cx="10515600" cy="550259"/>
          </a:xfrm>
        </p:spPr>
        <p:txBody>
          <a:bodyPr>
            <a:noAutofit/>
          </a:bodyPr>
          <a:lstStyle/>
          <a:p>
            <a:pPr marL="228600" lvl="0" indent="450215" algn="ctr" fontAlgn="base">
              <a:lnSpc>
                <a:spcPct val="107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проекта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161" y="987227"/>
            <a:ext cx="11401678" cy="5729161"/>
          </a:xfrm>
        </p:spPr>
        <p:txBody>
          <a:bodyPr>
            <a:normAutofit fontScale="47500" lnSpcReduction="20000"/>
          </a:bodyPr>
          <a:lstStyle/>
          <a:p>
            <a:pPr marL="0" indent="0" algn="just" fontAlgn="base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Фиксация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проекта того, что они уже понимают, знают, умеют. Постановка задач на освоение новых знаний, навыков. </a:t>
            </a:r>
            <a:r>
              <a:rPr lang="ru-RU" sz="2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 самоопределение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старшеклассников в мире </a:t>
            </a:r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Приобретение новых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 через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универсальными учебными действиями, построение ИОМ (индивидуального образовательного маршрута).</a:t>
            </a:r>
            <a:endParaRPr lang="ru-RU" sz="2900" dirty="0"/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Выработка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ключевой ценности работы над проектом: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ении </a:t>
            </a:r>
            <a:r>
              <a:rPr lang="ru-RU" sz="2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 работают в команде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Образовательные ситуации дали возможность оценить преимущества командной работы. Рефлексивные эссе учеников помогли понять, насколько принята транслируемая ценность.</a:t>
            </a:r>
            <a:endParaRPr lang="ru-RU" sz="2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Навыки </a:t>
            </a:r>
            <a:r>
              <a:rPr lang="ru-RU" sz="2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позитивного исхода конфликтных ситуаций: например, спор на любую околонаучную тему можно и нужно трансформировать в продуктивный диспут, в ходе которого рождаются новые идеи, подвергаются сомнению «незыблемые истины», проходят проверку знания и убеждения участников.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</a:t>
            </a:r>
            <a:r>
              <a:rPr lang="ru-RU" sz="29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самоорганизации и самоуправления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приращения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Навыки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реального применения прототипа мобильного робота для определения конкретных рабочих возможностей робота и их соответствия выполняемой работе.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 выбора соответствующих материалов и процессов для изготовления структурных и механических элементов, необходимых для создания конструкции (прототипа).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по разработке стратегии выполнения заданий по робототехнике, включая приемы ориентации и навигации. 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Понимание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построения беспроводной сети и взаимосвязи робота и компьютера, используя данную технологию.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о реализации стратегии навигации для передвижения в знакомой/незнакомой среде.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настраивать беспроводное аппаратное обеспечение и устанавливать беспроводную связь между мобильным роботом и компьютером (ноутбуком), устранять неполадки.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9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37" y="187101"/>
            <a:ext cx="11594539" cy="638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Ключевые компетентности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приобретенные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участниками проекта</a:t>
            </a:r>
            <a:endParaRPr lang="ru-RU" sz="32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32151"/>
              </p:ext>
            </p:extLst>
          </p:nvPr>
        </p:nvGraphicFramePr>
        <p:xfrm>
          <a:off x="267037" y="684212"/>
          <a:ext cx="11668715" cy="605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2651"/>
                <a:gridCol w="3654612"/>
                <a:gridCol w="4921452"/>
              </a:tblGrid>
              <a:tr h="522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компетенции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формирования компетенции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применения метода формирования компетенции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</a:tr>
              <a:tr h="1280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сбор информации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информации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информации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 по аналогам в сети Интернет. Изучение найденных образцов моделей и анализ их конструкций.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сообщения по теме возможной реализации найденных конструкций, внедрения новых элементов.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</a:tr>
              <a:tr h="775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Методы, ориентированные на устную коммуникацию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сообщений отдельных учащихся или групп (см. выше); коллективное обсуждение общего порядка работы при реализации проекта.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</a:tr>
              <a:tr h="1027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Кооперативная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в рамках групповой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проектная работа, включающая в том числе, распределение ролей/зоны ответственности каждого участника группы (в ходе коллективных обсуждений, см. выше).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</a:tr>
              <a:tr h="1315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 исследовательского характера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модели, работа в соответствии с распределенными зонами ответственности: конструирование и программирование автономного робота, способного наиболее эффективно собирать мусор в акватории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</a:tr>
              <a:tr h="1110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презентации и само-презентации, портфолио достижений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готовой модели; выявление удачных решений и недостатков конструкций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09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участников проекта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282" y="1149069"/>
            <a:ext cx="10625517" cy="4847129"/>
          </a:xfrm>
        </p:spPr>
        <p:txBody>
          <a:bodyPr>
            <a:normAutofit fontScale="77500" lnSpcReduction="20000"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и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победа в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Всероссийском конкурсе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научных, методических и творческих работ по социальной экологии на тему «Россия: среда обитания» за работу «Земля – наш дом. Научно-технологическая инициатива (НТИ)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Маринет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Поиск решения глобальных экологических проблем», апрель 2019 г.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региональном конкурсе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«Мои первые шаги в науку»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получил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1 степени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педагогики ДВФУ (г. Уссурийск) в 2019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Журналистом команды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сделано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две школьных стенгазеты.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 зрительских симпатий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 инновационных проектов в образовании «Ясли КИВО» от ВШЭ в апреле 2019 г.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команды в полуфинал конкурса молодежных бизнес-проектов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«ПРЕАКТУМ»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поездка в Новосибирск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команды проекта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апреле 2019 г.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1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991" y="2231720"/>
            <a:ext cx="5214905" cy="3673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8" y="1461023"/>
            <a:ext cx="3671945" cy="5214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24" y="1418244"/>
            <a:ext cx="3719215" cy="52576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4070" y="266345"/>
            <a:ext cx="10586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Дипломы и благодарности проекта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86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65" y="129640"/>
            <a:ext cx="9429750" cy="4381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26" y="3528844"/>
            <a:ext cx="4342407" cy="3252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36" y="4238045"/>
            <a:ext cx="2823688" cy="2525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4238045"/>
            <a:ext cx="3820223" cy="25430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1155768" y="1634172"/>
            <a:ext cx="458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Фото проекта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57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731" y="365126"/>
            <a:ext cx="10674069" cy="8082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Белан Н.В. 2020-23гг.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13" y="1254266"/>
            <a:ext cx="10471095" cy="46880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проектов старшеклассников и студентов в Центре проектной деятельности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Проджектум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Инновационного бизнес-инкубатора Владивостокского государственного университета (ИБИ ВВГУ).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школьных проектов в СОШ №63 г. Владивостока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учащихся 9-11 классов: «Проектирование автоматизированной системы очистки водоемов»,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Биты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современном программировании», «Автомобиль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экология», «Профилактика зрения школьников в ХХ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веке» и др.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научных статей по исследуемой проблеме (более 10).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образовательной среды в форме «Лаборатории математического моделирования и информационных процессов».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2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88" y="174112"/>
            <a:ext cx="4495126" cy="316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69" y="174111"/>
            <a:ext cx="4772936" cy="316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14" y="3545420"/>
            <a:ext cx="2219278" cy="313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644" y="3995323"/>
            <a:ext cx="3202438" cy="21605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2520065" y="3037342"/>
            <a:ext cx="66698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Сертификаты Белан Н.В., наставника проектов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61" y="3474390"/>
            <a:ext cx="4531753" cy="320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84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27" y="227561"/>
            <a:ext cx="10515600" cy="6059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понятии проектного обучения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65" y="2048263"/>
            <a:ext cx="11458324" cy="3231802"/>
          </a:xfrm>
        </p:spPr>
        <p:txBody>
          <a:bodyPr numCol="2">
            <a:normAutofit fontScale="92500" lnSpcReduction="10000"/>
          </a:bodyPr>
          <a:lstStyle/>
          <a:p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работа, направленная на решение конкретной проблемы, на достижение оптимальным способом заранее запланированного результата.</a:t>
            </a:r>
          </a:p>
          <a:p>
            <a:pPr>
              <a:tabLst>
                <a:tab pos="5470525" algn="l"/>
              </a:tabLst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совместная учебно-познавательная, творческая или игровая деятельность учащихся-партнёров, имеющая общую цель и согласованные способы, направленная на достижение общего результата по решению какой-либо проблемы, значимой для участников проекта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эффективна только на добровольной основе.</a:t>
            </a:r>
          </a:p>
          <a:p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проекта:</a:t>
            </a:r>
            <a:r>
              <a:rPr lang="en-US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Проектирование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информации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0" algn="just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 достижения результата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(продуктового и образовательного)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насколько команда самостоятельна в реализации проекта от задумки до эксплуатации, прежде всего в принятии решений </a:t>
            </a:r>
          </a:p>
          <a:p>
            <a:pPr marL="26670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ограниченности ресурсов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временных, финансовых и других </a:t>
            </a:r>
          </a:p>
          <a:p>
            <a:pPr marL="26670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 в выборе организационных решений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индивидуальность / командность, распределение ролей, выявление барьеров (преград) и пути их преодоления.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20036" y="833480"/>
            <a:ext cx="8278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сколько-нибудь достоверных тестов на одарённость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которые проявляются в результате активного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маленькой поисково-исследовательской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Колмогоров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075" y="5280064"/>
            <a:ext cx="11377402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Принципиальным отличием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обновленном ФГОС ООО 2021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конкретизация требований к личностным,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мета-предметным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предметным результатам освоения обучающимися программ основного общего образования, формирование функциональной грамотности обучающихся, вариативность с ориентиром на углубленное изучение учебных предметов, которые необходимы для продолжения получения образования и дальнейшей трудовой деятельности в областях, определенных Стратегией научно-технологического развития Российской Федерации.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5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511" y="4464361"/>
            <a:ext cx="8859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Благодарю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6103" y="1227547"/>
            <a:ext cx="89443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ученик в школе не научился сам ничего творить,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он всегда будет только подражать, копировать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</a:t>
            </a:r>
            <a:endParaRPr 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2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3600" b="1" dirty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 </a:t>
            </a:r>
            <a:r>
              <a:rPr lang="ru-RU" sz="3600" b="1" dirty="0" smtClean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требований к учебному </a:t>
            </a:r>
            <a:r>
              <a:rPr lang="ru-RU" sz="3600" b="1" dirty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проекту: </a:t>
            </a:r>
            <a:r>
              <a:rPr lang="ru-RU" sz="1800" b="1" dirty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5B9BD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85" y="825388"/>
            <a:ext cx="11450230" cy="415438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Проектирование от проблемы / значимости / востребованности / актуальности: наличие проблемы, которую решает проект, соответствие существующим вызовам, желательно наличие заказа на результат проекта, потенциального пользователя, нехватки чего-либо необходимого и т.д. 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Реализация полного жизненного цикла проекта: от замысла до эксплуатации и утилизации (для инновационного проекта), от гипотезы до употребления полученного знания (для исследовательского проекта). Участники проекта должны реализовать весь цикл или хотя бы видеть его целиком, если упор делается на какой-то стадии. 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Оригинальность решения: поиск уникальности данного проекта. Ответ на вопрос: почему эта работа является новым проектом, а не повторением пройденного по алгоритму или лабораторной работой. Объяснение, что новое порождается проектом (новое знание, продукт и т.п.) 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Включенность в профессиональное сообщество: уровень получаемого результата проекта должен соответствовать реальным требованиям со стороны профессионального сообщества. Важно, что требования профессионального сообщества учитываются как на этапе реализации проектов, так и на этапе оценки результата.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Проектная работа имеет образовательный результат, который должен быть отдельно выделен, осмыслен и обсужден участниками. </a:t>
            </a:r>
            <a: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любого проекта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универсальных учебных действий.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3" y="5042114"/>
            <a:ext cx="897409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924" y="162824"/>
            <a:ext cx="10515600" cy="6301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«наставник проекта»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129" y="922493"/>
            <a:ext cx="11466414" cy="4191673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проекта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компетентный специалист, способный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реализацию проектов обучающимися на организационном, методологическом, информационном, коммуникационном уровнях, а также получением в проекте двух типов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Наставник проектов </a:t>
            </a:r>
            <a:r>
              <a:rPr lang="ru-RU" sz="2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профессионал, объединяющий в себе ряд разноплановых компетенций: педагогические компетенции, компетенции управления технологическими проектами полного жизненного цикла, профильные компетенции в различных предметных областях. </a:t>
            </a:r>
          </a:p>
          <a:p>
            <a:pPr algn="just"/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несет ответственность за формирование контура проекта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отслеживает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проектной деятельности определенной логике и контролирует получение задуманного результата в соответствии с этой логикой. Кроме того, формирует нормы и ценности проектной работы, обеспечивая при этом развитие всех участников проекта.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081" y="5114166"/>
            <a:ext cx="11191285" cy="147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u="sng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</a:t>
            </a:r>
            <a:r>
              <a:rPr lang="ru-RU" sz="12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Кондратьева И.А. 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как стиль работы современного руководителя//Образование личности. №1. 2017. С. 63-65. </a:t>
            </a:r>
          </a:p>
          <a:p>
            <a:pPr algn="just">
              <a:lnSpc>
                <a:spcPct val="107000"/>
              </a:lnSpc>
            </a:pPr>
            <a:r>
              <a:rPr lang="ru-RU" sz="12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Тетюкова</a:t>
            </a:r>
            <a:r>
              <a:rPr lang="ru-RU" sz="1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Е.П., Белых Т.А. 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Проектное обучение — инновационный подход к организации учебного процесса в высших учебных заведениях РФ // Физика. Технологии. Инновации: сб. мат-лов VI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молод. науч.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70-летнию основания Физ.-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института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УрФУ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(Екатеринбург, 20-24 мая 2019 г.). Екатеринбург: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УрФУ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2019. С. 349-358 </a:t>
            </a:r>
          </a:p>
          <a:p>
            <a:pPr algn="just">
              <a:lnSpc>
                <a:spcPct val="107000"/>
              </a:lnSpc>
            </a:pPr>
            <a:r>
              <a:rPr lang="ru-RU" sz="1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Селиверстова М.В., Беляева Д.А. 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моделей наставничества в современных условиях //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Humanities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3-2. </a:t>
            </a: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110-116.</a:t>
            </a:r>
            <a:endParaRPr lang="ru-RU" sz="12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4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педагогического наставничества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62" y="1019596"/>
            <a:ext cx="11336942" cy="4798577"/>
          </a:xfrm>
        </p:spPr>
        <p:txBody>
          <a:bodyPr/>
          <a:lstStyle/>
          <a:p>
            <a:pPr lvl="0" algn="just"/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Педагог-ментор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целенаправленная передача опыта от опытного наставника к учащемуся по принципу «делай как я».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Ментор является ценным источником связей и опыта, помогает решать проблемы, и в целом является более опытным старшим специалистом, который оценивает профессиональную деятельность подопечного со стороны.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Педагог-тьютор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сопровождение процесса обучения учащегося через перенос имеющихся знаний в практическую деятельность.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 фокусируется на сопровождении, помогая подопечному сформировать собственный образовательный запрос, выстроить индивидуальную траекторию развития, привить интерес к реализуемой деятельности, адаптироваться к новой ситуации.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</a:t>
            </a: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построение процесса обучения на базе партнерских взаимоотношений;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сподвижение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учащегося на самостоятельное решение проблем.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оуч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также сконцентрирован на сопровождении, однако главная задача такого сопровождения — поиск сильных сторон подопечного и выбор наилучших способов их развития.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</a:t>
            </a: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групповая коммуникация, основанная на креативных моделях корпоративного обучения.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Фасилитатор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рассматривается как идеальный человеко-центрированный формат деятельности наставника, так как такой наставник, в первую очередь, вызывает доверие и своим присутствием облегчает для учащегося проявление инициативы и самостоятельности, а также максимально способствует его личностному развитию.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8945" y="5818173"/>
            <a:ext cx="1168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u="sng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</a:t>
            </a:r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Батышев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Я.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Педагогические основы наставничества. Материалы теоретической конференции, ч.1. М., 2016. 324 с.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Теплова Т.Н.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технологии педагогического наставничества в общеобразовательном учреждении. // Научно-методический журнал Исследователь/</a:t>
            </a:r>
            <a:r>
              <a:rPr lang="ru-RU" sz="1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№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1(29). 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5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наставничества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прочих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социально-педагогических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233" y="1432290"/>
            <a:ext cx="11353125" cy="43373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деятельность, заключающаяся в длительном сопровождении и взаимодействии с участниками проекта, в отличие от разовых и/или эпизодических консультаций или мастер-классов, предполагающих демонстрацию собственного мастерства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процесс передачи опыта через освоение на практике: участники проекта самостоятельно исследуют, изучают специфику и технологию работы над проектом, совершают самостоятельные действия, в то время как наставник осуществляет контроль над этими действиями и оказывает помощь.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процесс, подразумевающий не только обучение практической стороне работы, но и анализ способов ее осуществления, специфики,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рисков, барьеров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ограничений.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155" y="5769621"/>
            <a:ext cx="11191284" cy="88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Букат</a:t>
            </a:r>
            <a:r>
              <a:rPr lang="ru-RU" sz="1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Д. Д. 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Компетентностный профиль наставника проектной деятельности в вузе / Д. Д.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Букат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// Молодой ученый. 2021. № 25 (367). С. 394-396.</a:t>
            </a:r>
          </a:p>
          <a:p>
            <a:pPr algn="just">
              <a:lnSpc>
                <a:spcPct val="107000"/>
              </a:lnSpc>
            </a:pPr>
            <a:r>
              <a:rPr lang="ru-RU" sz="1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Осипов П.Н., </a:t>
            </a:r>
            <a:r>
              <a:rPr lang="ru-RU" sz="12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Ирисметова</a:t>
            </a:r>
            <a:r>
              <a:rPr lang="ru-RU" sz="1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И.И. 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как объект научных исследований // Профессиональное образование и рынок труда. 2020. №2. С. 109-115. </a:t>
            </a:r>
          </a:p>
          <a:p>
            <a:pPr algn="just">
              <a:lnSpc>
                <a:spcPct val="107000"/>
              </a:lnSpc>
            </a:pPr>
            <a:endParaRPr lang="ru-RU" sz="1200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2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проекта: куратор и  тьютор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268"/>
            <a:ext cx="10515600" cy="19555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Наставник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может рассматриваться как 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позиция, 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объединяющая в себе понятия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куратора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Они отвечают за различные результаты на разных этапах проекта – продуктовый и образовательный. Эти позиции решают разные задачи, имеют разные взгляды на роли участников проектной команды, по-разному оценивают получаемые результаты, следовательно, должны обладать разными компетенциями (таблица «Блоки компетенций наставника проектной деятельности») </a:t>
            </a:r>
          </a:p>
          <a:p>
            <a:pPr marL="0" indent="0" algn="just">
              <a:buNone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20" y="3006811"/>
            <a:ext cx="9767843" cy="33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944"/>
          </a:xfrm>
        </p:spPr>
        <p:txBody>
          <a:bodyPr>
            <a:normAutofit fontScale="90000"/>
          </a:bodyPr>
          <a:lstStyle/>
          <a:p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 компетенций наставника проектной деятельности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034381"/>
              </p:ext>
            </p:extLst>
          </p:nvPr>
        </p:nvGraphicFramePr>
        <p:xfrm>
          <a:off x="445062" y="1149069"/>
          <a:ext cx="11280296" cy="5520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458"/>
                <a:gridCol w="3265499"/>
                <a:gridCol w="3040883"/>
                <a:gridCol w="3319456"/>
              </a:tblGrid>
              <a:tr h="521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Предметно-профессиональные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Организационно-проектные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4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Базовая научно-техническая подготовка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Основы инженерной, научной деятельности и культуры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Навыки работы на профессиональном оборудовании и ПО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Организационное проектирование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Выделение проблемы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Работа с требованиями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Управление жизненным циклом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Сопровождение, организация и поддержка проектной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Профессиональная помощь наставляемым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осведомленность о предмете деятельности,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того, как устроена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в команде, коммуникация между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 участниками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самоопределения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отношению к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проекту и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собственному будущему</a:t>
                      </a:r>
                      <a:endParaRPr lang="ru-RU" sz="1600" b="1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Работа с зоной ближайшего развития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Помощь в управлении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временем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самоорганизации и т. д.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навигация, масштабирование</a:t>
                      </a:r>
                      <a:endParaRPr lang="ru-RU" sz="1600" b="1" u="sng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и результаты проекта по его типологии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66" y="848215"/>
            <a:ext cx="4135705" cy="32568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1" y="995320"/>
            <a:ext cx="4429123" cy="27593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69" y="4237761"/>
            <a:ext cx="4412862" cy="239970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5" y="1221977"/>
            <a:ext cx="2844800" cy="26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3" y="4054674"/>
            <a:ext cx="6139230" cy="25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2520</Words>
  <Application>Microsoft Office PowerPoint</Application>
  <PresentationFormat>Широкоэкранный</PresentationFormat>
  <Paragraphs>169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 понятии проектного обучения</vt:lpstr>
      <vt:lpstr>Список требований к учебному проекту:  </vt:lpstr>
      <vt:lpstr>Понятие «наставник проекта»</vt:lpstr>
      <vt:lpstr>Ступени педагогического наставничества</vt:lpstr>
      <vt:lpstr>Отличие наставничества от прочих  социально-педагогических практик</vt:lpstr>
      <vt:lpstr>Наставник проекта: куратор и  тьютор</vt:lpstr>
      <vt:lpstr>Блоки компетенций наставника проектной деятельности </vt:lpstr>
      <vt:lpstr>Наставник и результаты проекта по его типологии</vt:lpstr>
      <vt:lpstr>Описание педагогической (тьюторской) практики</vt:lpstr>
      <vt:lpstr>Цели и задачи педагогической (тьюторской) практики</vt:lpstr>
      <vt:lpstr>Создание образовательной среды: </vt:lpstr>
      <vt:lpstr>Образовательные результаты проекта</vt:lpstr>
      <vt:lpstr>Ключевые компетентности, приобретенные участниками проекта</vt:lpstr>
      <vt:lpstr>Достижения участников проекта</vt:lpstr>
      <vt:lpstr>Презентация PowerPoint</vt:lpstr>
      <vt:lpstr>Презентация PowerPoint</vt:lpstr>
      <vt:lpstr>Проектная деятельность Белан Н.В. 2020-23гг.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2023-03-25T15:38:51Z</dcterms:created>
  <dcterms:modified xsi:type="dcterms:W3CDTF">2023-03-29T03:23:20Z</dcterms:modified>
</cp:coreProperties>
</file>