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4" r:id="rId2"/>
    <p:sldId id="334" r:id="rId3"/>
    <p:sldId id="406" r:id="rId4"/>
    <p:sldId id="260" r:id="rId5"/>
    <p:sldId id="261" r:id="rId6"/>
    <p:sldId id="286" r:id="rId7"/>
    <p:sldId id="299" r:id="rId8"/>
    <p:sldId id="262" r:id="rId9"/>
    <p:sldId id="319" r:id="rId10"/>
    <p:sldId id="302" r:id="rId11"/>
    <p:sldId id="273" r:id="rId12"/>
    <p:sldId id="279" r:id="rId13"/>
    <p:sldId id="293" r:id="rId14"/>
    <p:sldId id="295" r:id="rId15"/>
    <p:sldId id="296" r:id="rId16"/>
    <p:sldId id="330" r:id="rId17"/>
    <p:sldId id="332" r:id="rId18"/>
    <p:sldId id="263" r:id="rId19"/>
    <p:sldId id="407" r:id="rId20"/>
    <p:sldId id="31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C6600"/>
    <a:srgbClr val="008080"/>
    <a:srgbClr val="CCFFCC"/>
    <a:srgbClr val="009999"/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7" autoAdjust="0"/>
    <p:restoredTop sz="94210" autoAdjust="0"/>
  </p:normalViewPr>
  <p:slideViewPr>
    <p:cSldViewPr snapToGrid="0">
      <p:cViewPr varScale="1">
        <p:scale>
          <a:sx n="81" d="100"/>
          <a:sy n="81" d="100"/>
        </p:scale>
        <p:origin x="8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Критерий 1. 4В</c:v>
                </c:pt>
                <c:pt idx="1">
                  <c:v>Критерий 1. 1В</c:v>
                </c:pt>
                <c:pt idx="2">
                  <c:v>Критерий 2. 4В</c:v>
                </c:pt>
                <c:pt idx="3">
                  <c:v>Критерий 2. 1В</c:v>
                </c:pt>
                <c:pt idx="4">
                  <c:v>Критерий 3. 4В</c:v>
                </c:pt>
                <c:pt idx="5">
                  <c:v>Критерий 3. 1В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0.18</c:v>
                </c:pt>
                <c:pt idx="1">
                  <c:v>7.0000000000000007E-2</c:v>
                </c:pt>
                <c:pt idx="2">
                  <c:v>0.16</c:v>
                </c:pt>
                <c:pt idx="3">
                  <c:v>0.13</c:v>
                </c:pt>
                <c:pt idx="4">
                  <c:v>0.61</c:v>
                </c:pt>
                <c:pt idx="5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4-9349-8CCE-187A1F7A0A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Критерий 1. 4В</c:v>
                </c:pt>
                <c:pt idx="1">
                  <c:v>Критерий 1. 1В</c:v>
                </c:pt>
                <c:pt idx="2">
                  <c:v>Критерий 2. 4В</c:v>
                </c:pt>
                <c:pt idx="3">
                  <c:v>Критерий 2. 1В</c:v>
                </c:pt>
                <c:pt idx="4">
                  <c:v>Критерий 3. 4В</c:v>
                </c:pt>
                <c:pt idx="5">
                  <c:v>Критерий 3. 1В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0.5</c:v>
                </c:pt>
                <c:pt idx="1">
                  <c:v>0.43</c:v>
                </c:pt>
                <c:pt idx="2">
                  <c:v>0.76</c:v>
                </c:pt>
                <c:pt idx="3">
                  <c:v>0.6</c:v>
                </c:pt>
                <c:pt idx="4">
                  <c:v>0.27</c:v>
                </c:pt>
                <c:pt idx="5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4-9349-8CCE-187A1F7A0A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Критерий 1. 4В</c:v>
                </c:pt>
                <c:pt idx="1">
                  <c:v>Критерий 1. 1В</c:v>
                </c:pt>
                <c:pt idx="2">
                  <c:v>Критерий 2. 4В</c:v>
                </c:pt>
                <c:pt idx="3">
                  <c:v>Критерий 2. 1В</c:v>
                </c:pt>
                <c:pt idx="4">
                  <c:v>Критерий 3. 4В</c:v>
                </c:pt>
                <c:pt idx="5">
                  <c:v>Критерий 3. 1В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0.32</c:v>
                </c:pt>
                <c:pt idx="1">
                  <c:v>0.5</c:v>
                </c:pt>
                <c:pt idx="2">
                  <c:v>0.08</c:v>
                </c:pt>
                <c:pt idx="3">
                  <c:v>0.27</c:v>
                </c:pt>
                <c:pt idx="4">
                  <c:v>0.12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14-9349-8CCE-187A1F7A0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1335808"/>
        <c:axId val="95523328"/>
        <c:axId val="0"/>
      </c:bar3DChart>
      <c:catAx>
        <c:axId val="28133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5523328"/>
        <c:crosses val="autoZero"/>
        <c:auto val="1"/>
        <c:lblAlgn val="ctr"/>
        <c:lblOffset val="100"/>
        <c:noMultiLvlLbl val="0"/>
      </c:catAx>
      <c:valAx>
        <c:axId val="95523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813358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675491456425092"/>
          <c:y val="0.16261612249608864"/>
          <c:w val="0.74324508543574908"/>
          <c:h val="0.597453845956551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4В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555555555555525E-2"/>
                  <c:y val="2.1298078138412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EE-EA4A-A3A0-3759E0330AEC}"/>
                </c:ext>
              </c:extLst>
            </c:dLbl>
            <c:dLbl>
              <c:idx val="1"/>
              <c:layout>
                <c:manualLayout>
                  <c:x val="-6.25E-2"/>
                  <c:y val="-4.0639690092357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EE-EA4A-A3A0-3759E0330AEC}"/>
                </c:ext>
              </c:extLst>
            </c:dLbl>
            <c:dLbl>
              <c:idx val="2"/>
              <c:layout>
                <c:manualLayout>
                  <c:x val="-6.9444444444444475E-2"/>
                  <c:y val="-2.0701154145106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EE-EA4A-A3A0-3759E0330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критерий 1</c:v>
                </c:pt>
                <c:pt idx="1">
                  <c:v>критерий 2</c:v>
                </c:pt>
                <c:pt idx="2">
                  <c:v>критерий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1.3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EE-EA4A-A3A0-3759E0330A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1В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0185367454068293E-2"/>
                  <c:y val="5.233600150569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EE-EA4A-A3A0-3759E0330AEC}"/>
                </c:ext>
              </c:extLst>
            </c:dLbl>
            <c:dLbl>
              <c:idx val="1"/>
              <c:layout>
                <c:manualLayout>
                  <c:x val="-6.0185185185185161E-2"/>
                  <c:y val="-3.1600858805808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EE-EA4A-A3A0-3759E0330AEC}"/>
                </c:ext>
              </c:extLst>
            </c:dLbl>
            <c:dLbl>
              <c:idx val="2"/>
              <c:layout>
                <c:manualLayout>
                  <c:x val="-6.4814814814814839E-2"/>
                  <c:y val="-1.0883560097181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EE-EA4A-A3A0-3759E0330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критерий 1</c:v>
                </c:pt>
                <c:pt idx="1">
                  <c:v>критерий 2</c:v>
                </c:pt>
                <c:pt idx="2">
                  <c:v>критерий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0.8</c:v>
                </c:pt>
                <c:pt idx="1">
                  <c:v>0.9</c:v>
                </c:pt>
                <c:pt idx="2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4EE-EA4A-A3A0-3759E0330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9870848"/>
        <c:axId val="98973888"/>
        <c:axId val="0"/>
      </c:bar3DChart>
      <c:catAx>
        <c:axId val="28987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8973888"/>
        <c:crosses val="autoZero"/>
        <c:auto val="1"/>
        <c:lblAlgn val="ctr"/>
        <c:lblOffset val="100"/>
        <c:noMultiLvlLbl val="0"/>
      </c:catAx>
      <c:valAx>
        <c:axId val="98973888"/>
        <c:scaling>
          <c:orientation val="minMax"/>
        </c:scaling>
        <c:delete val="1"/>
        <c:axPos val="b"/>
        <c:majorGridlines/>
        <c:numFmt formatCode="General" sourceLinked="1"/>
        <c:majorTickMark val="cross"/>
        <c:minorTickMark val="none"/>
        <c:tickLblPos val="nextTo"/>
        <c:crossAx val="289870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5250950774010391E-2"/>
          <c:y val="0.81911739208494705"/>
          <c:w val="0.34830028727539009"/>
          <c:h val="9.587326454760943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AD7F2-1B54-4901-9D63-D88A06C8C63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A892C-7DA6-4F33-A0D4-026AFA9C2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6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4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1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9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5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4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8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9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4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7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8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8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A4C47-CA6E-465B-BB07-5A6D90281DA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4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lifemotivation.ru/lichnostnyj-rost/chem-otlichaetsya-mechta-ot-cel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337472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0" y="3232229"/>
            <a:ext cx="12192000" cy="127887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 сопровождение формирования коммуникативных навыков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начальной школы с ограниченными возможностями здоровья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7099" y="4511100"/>
            <a:ext cx="5454482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Астахова Ольга Валерьевна,</a:t>
            </a:r>
          </a:p>
          <a:p>
            <a:pPr>
              <a:defRPr/>
            </a:pPr>
            <a:r>
              <a:rPr lang="ru-RU" sz="16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 педагогики и психологии,</a:t>
            </a:r>
          </a:p>
          <a:p>
            <a:pPr>
              <a:defRPr/>
            </a:pPr>
            <a:r>
              <a:rPr lang="ru-RU" sz="16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начальных классов МБОУ «СОШ №63 с углубленным изучением китайского языка»</a:t>
            </a:r>
          </a:p>
          <a:p>
            <a:pPr lvl="0" algn="r"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b="17023"/>
          <a:stretch/>
        </p:blipFill>
        <p:spPr>
          <a:xfrm>
            <a:off x="4170583" y="337472"/>
            <a:ext cx="4098940" cy="20222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76085" y="2614200"/>
            <a:ext cx="903982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V Дальневосточный фестиваль «Педагогическая весна»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0079" y="6031095"/>
            <a:ext cx="26118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28 - 30 марта 2023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программы пов квал\Программы 2023\Пед весна 2023\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623" y="208542"/>
            <a:ext cx="2428277" cy="150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4" y="754434"/>
            <a:ext cx="3982979" cy="10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>
            <a:extLst>
              <a:ext uri="{FF2B5EF4-FFF2-40B4-BE49-F238E27FC236}">
                <a16:creationId xmlns:a16="http://schemas.microsoft.com/office/drawing/2014/main" id="{2BDDBAAA-D97D-A84B-A722-69EE27806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62" y="336639"/>
            <a:ext cx="11565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 «Квадрат взаимодействия» расположения учащихся в классе</a:t>
            </a:r>
            <a:endParaRPr lang="ru-RU" alt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0" name="Прямоугольник 3">
            <a:extLst>
              <a:ext uri="{FF2B5EF4-FFF2-40B4-BE49-F238E27FC236}">
                <a16:creationId xmlns:a16="http://schemas.microsoft.com/office/drawing/2014/main" id="{9011760B-3662-1443-966B-C6E0532A1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1195388"/>
            <a:ext cx="376555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143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tabLst>
                <a:tab pos="5143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tabLst>
                <a:tab pos="5143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tabLst>
                <a:tab pos="5143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tabLst>
                <a:tab pos="5143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Типы взаимодействия:</a:t>
            </a:r>
          </a:p>
          <a:p>
            <a:pPr eaLnBrk="1" hangingPunct="1"/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Учитель взаимодействует с каждым учащимся;</a:t>
            </a:r>
          </a:p>
          <a:p>
            <a:pPr eaLnBrk="1" hangingPunct="1"/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Учитель взаимодействует с  каждым рядом (1,2,3);</a:t>
            </a:r>
          </a:p>
          <a:p>
            <a:pPr eaLnBrk="1" hangingPunct="1"/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Учитель взаимодействует с «Квадратом взаимодействия»;</a:t>
            </a:r>
          </a:p>
          <a:p>
            <a:pPr eaLnBrk="1" hangingPunct="1"/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«Квадрат взаимодействия» коммуникатирует с другим «Квадратом взаимодействия»;</a:t>
            </a:r>
          </a:p>
          <a:p>
            <a:pPr eaLnBrk="1" hangingPunct="1"/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Каждый «Квадрат взаимодействия» взаимозаменяем.</a:t>
            </a:r>
          </a:p>
        </p:txBody>
      </p:sp>
      <p:pic>
        <p:nvPicPr>
          <p:cNvPr id="17411" name="Рисунок 5">
            <a:extLst>
              <a:ext uri="{FF2B5EF4-FFF2-40B4-BE49-F238E27FC236}">
                <a16:creationId xmlns:a16="http://schemas.microsoft.com/office/drawing/2014/main" id="{39F6B3B7-30E2-934B-A248-F89D3BCAB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1139826"/>
            <a:ext cx="49498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2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19256" cy="576064"/>
          </a:xfrm>
        </p:spPr>
        <p:txBody>
          <a:bodyPr>
            <a:normAutofit fontScale="90000"/>
          </a:bodyPr>
          <a:lstStyle/>
          <a:p>
            <a:pPr lvl="0" algn="ctr"/>
            <a:br>
              <a:rPr lang="ru-RU" altLang="ru-RU" sz="3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3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3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3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3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3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5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981200" y="3429000"/>
            <a:ext cx="8146772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-243408"/>
            <a:ext cx="8640960" cy="1224136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2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648"/>
            <a:ext cx="4932040" cy="626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60648"/>
            <a:ext cx="413538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0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4664"/>
            <a:ext cx="4499992" cy="6048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404664"/>
            <a:ext cx="449999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4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6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4"/>
          <a:stretch/>
        </p:blipFill>
        <p:spPr>
          <a:xfrm>
            <a:off x="1747132" y="1412776"/>
            <a:ext cx="5091339" cy="514249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8" r="12846" b="3132"/>
          <a:stretch/>
        </p:blipFill>
        <p:spPr>
          <a:xfrm rot="5400000">
            <a:off x="6136358" y="2246759"/>
            <a:ext cx="5142494" cy="3474528"/>
          </a:xfr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A923BA5-6305-134A-A1BF-836E8A18DC73}"/>
              </a:ext>
            </a:extLst>
          </p:cNvPr>
          <p:cNvSpPr txBox="1">
            <a:spLocks/>
          </p:cNvSpPr>
          <p:nvPr/>
        </p:nvSpPr>
        <p:spPr>
          <a:xfrm>
            <a:off x="1767623" y="276166"/>
            <a:ext cx="867724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chemeClr val="tx1"/>
                </a:solidFill>
              </a:rPr>
              <a:t>Литературное чтение</a:t>
            </a:r>
          </a:p>
          <a:p>
            <a:r>
              <a:rPr lang="ru-RU" sz="3000" b="1" dirty="0">
                <a:solidFill>
                  <a:schemeClr val="tx1"/>
                </a:solidFill>
              </a:rPr>
              <a:t>Спиридон Дрожжин «Зимний день»</a:t>
            </a:r>
          </a:p>
        </p:txBody>
      </p:sp>
    </p:spTree>
    <p:extLst>
      <p:ext uri="{BB962C8B-B14F-4D97-AF65-F5344CB8AC3E}">
        <p14:creationId xmlns:p14="http://schemas.microsoft.com/office/powerpoint/2010/main" val="1811392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A923BA5-6305-134A-A1BF-836E8A18DC73}"/>
              </a:ext>
            </a:extLst>
          </p:cNvPr>
          <p:cNvSpPr txBox="1">
            <a:spLocks/>
          </p:cNvSpPr>
          <p:nvPr/>
        </p:nvSpPr>
        <p:spPr>
          <a:xfrm>
            <a:off x="1757376" y="270519"/>
            <a:ext cx="867724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chemeClr val="tx1"/>
                </a:solidFill>
              </a:rPr>
              <a:t>Литературное чтение</a:t>
            </a:r>
          </a:p>
          <a:p>
            <a:r>
              <a:rPr lang="ru-RU" sz="3000" b="1" dirty="0">
                <a:solidFill>
                  <a:schemeClr val="tx1"/>
                </a:solidFill>
              </a:rPr>
              <a:t>Николай Рубцов «Берёзы»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C200F2-C726-0C48-95AE-9BE4937E6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 r="45571"/>
          <a:stretch/>
        </p:blipFill>
        <p:spPr>
          <a:xfrm>
            <a:off x="1757378" y="1484784"/>
            <a:ext cx="4260752" cy="51026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8ADD6E-B7B4-0044-864D-9E7C82396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t="6614" r="25803" b="2683"/>
          <a:stretch/>
        </p:blipFill>
        <p:spPr>
          <a:xfrm>
            <a:off x="6198214" y="1484785"/>
            <a:ext cx="4236409" cy="51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93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919536" y="1916833"/>
          <a:ext cx="8352928" cy="455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29605" y="384176"/>
            <a:ext cx="7776864" cy="172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Диаграмма изменения уровня сформированности коммуникативных навыков учащихся начальных классов с ограниченными возможностями здоровья в 1 и 4 классах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84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08B53-6ADB-377C-032D-31D1CE5D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21025"/>
            <a:ext cx="5251316" cy="1479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330E083-EFC2-BFAD-0E5F-11F0E98CB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9" y="1198606"/>
            <a:ext cx="4450976" cy="5659394"/>
          </a:xfrm>
        </p:spPr>
      </p:pic>
      <p:pic>
        <p:nvPicPr>
          <p:cNvPr id="6" name="Объект 5" descr="Изображение выглядит как текст, пол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B383D7E0-0D2D-DF49-4D10-894521A4A2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821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Я в ответах ограничен.mp4">
            <a:hlinkClick r:id="" action="ppaction://media"/>
            <a:extLst>
              <a:ext uri="{FF2B5EF4-FFF2-40B4-BE49-F238E27FC236}">
                <a16:creationId xmlns:a16="http://schemas.microsoft.com/office/drawing/2014/main" id="{E73A50FF-F46D-C24A-D622-55EC9C6C5BF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5520" y="1700809"/>
            <a:ext cx="8712968" cy="442535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064136-0EBB-8AAF-4D4C-06A956A2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«Всё дальнейшее -это результат того, что ты видишь здесь»</a:t>
            </a:r>
          </a:p>
        </p:txBody>
      </p:sp>
    </p:spTree>
    <p:extLst>
      <p:ext uri="{BB962C8B-B14F-4D97-AF65-F5344CB8AC3E}">
        <p14:creationId xmlns:p14="http://schemas.microsoft.com/office/powerpoint/2010/main" val="32111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8D3F3-6F00-C344-9B1F-0E3F9D77834B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Астахова Ольга Валерьевна</a:t>
            </a:r>
          </a:p>
          <a:p>
            <a:pPr lvl="0" indent="-228600" algn="ctr">
              <a:lnSpc>
                <a:spcPct val="9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почты: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ol.tech191@yandex.ru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/>
              <a:t> </a:t>
            </a: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0B6C25-5C8A-9B79-E86F-ED44AC9D4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7" r="15046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0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052736"/>
            <a:ext cx="8640960" cy="561662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Тьюторское сопровождение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младшего школьника с ограниченными возможностями здоровья - педагогическая деятельность по индивидуализации образования, направленная на выявление и развитие образовательных мотивов и интересов, поиск образовательных ресурсов для разработки индивидуальной образовательной программы учащихся начальной школы с ограниченными возможностями здоровья, н работу с образовательным заказом семьи, формирование учебной и образовательной рефлексии учащегося с ограниченными возможностями здоровья.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Коммуникация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процесс социального взаимодействия.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учащихся начальной школы с ограниченными возможностями здоровья - результат положительного опыта коммуникативной деятельности, проявляющегося в стремлении учащихся включиться в учебное общение на своём уровне развития.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1724" y="332656"/>
            <a:ext cx="4968552" cy="576064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262340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548680"/>
            <a:ext cx="8352928" cy="549322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группы коммуникативных навыков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602457"/>
              </p:ext>
            </p:extLst>
          </p:nvPr>
        </p:nvGraphicFramePr>
        <p:xfrm>
          <a:off x="580768" y="1433876"/>
          <a:ext cx="10873947" cy="4769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3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4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8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взаимодействие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сотрудничество (кооперация)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условие </a:t>
                      </a:r>
                      <a:r>
                        <a:rPr lang="ru-RU" sz="18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интериоризации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40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навыки, направленные на учет позиции собеседника либо партнера по деятельности (интеллектуальный аспект коммуникации).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навыки, направленные на кооперацию: согласование усилий по достижению общей цели, организации и осуществлению совместной деятельности,  необходимой предпосылкой для этого служит ориентация на партнера по деятельности.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навыки, служащие средством передачи информации другим людям и становления рефлексии, способствуют осознанию и усвоению отображаемого содержания.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18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627" y="188640"/>
            <a:ext cx="10997513" cy="144016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выявления уровня сформированности коммуникативных навыков учащихся начальной школы с ограниченными возможностями здоровья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607615"/>
              </p:ext>
            </p:extLst>
          </p:nvPr>
        </p:nvGraphicFramePr>
        <p:xfrm>
          <a:off x="1919536" y="2132857"/>
          <a:ext cx="8352928" cy="3682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963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Диагностические</a:t>
                      </a:r>
                      <a:r>
                        <a:rPr lang="ru-RU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</a:t>
                      </a:r>
                      <a:endParaRPr lang="ru-RU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0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1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навыков, направленных на учет позиции собеседника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Методика</a:t>
                      </a:r>
                      <a:r>
                        <a:rPr kumimoji="0" lang="ru-RU" sz="1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«Кто прав?»</a:t>
                      </a:r>
                      <a:endParaRPr kumimoji="0"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Г.А.Цукерман</a:t>
                      </a:r>
                      <a:r>
                        <a:rPr kumimoji="0" lang="ru-RU" sz="1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др.)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just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2: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сформированность навыков по согласованию усилий в процессе организации и осуществления сотрудничества</a:t>
                      </a:r>
                    </a:p>
                    <a:p>
                      <a:pPr algn="just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Методика </a:t>
                      </a:r>
                      <a:r>
                        <a:rPr kumimoji="0" lang="ru-RU" sz="1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«Рукавичка» </a:t>
                      </a: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Г.А.Цукерман</a:t>
                      </a: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021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3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навыков по передаче информации и отображению предметного содержания и условий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Методика</a:t>
                      </a:r>
                      <a:r>
                        <a:rPr kumimoji="0" lang="ru-RU" sz="1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«Дорога к дому»</a:t>
                      </a:r>
                      <a:endParaRPr kumimoji="0"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(модифицированный</a:t>
                      </a:r>
                      <a:r>
                        <a:rPr kumimoji="0" lang="ru-RU" sz="1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вариант методики «Архитектор-строитель»)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31504" y="1305635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-диагностический аппарат оценки коммуникативных навыков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6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47528" y="1370991"/>
          <a:ext cx="8496944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470" y="227991"/>
            <a:ext cx="1047853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диаграмма результатов констатирующего эксперимента в 1 и 4 классах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1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7" r="4877" b="4643"/>
          <a:stretch/>
        </p:blipFill>
        <p:spPr bwMode="auto">
          <a:xfrm>
            <a:off x="3431704" y="692697"/>
            <a:ext cx="6113478" cy="279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EBD62EE-FA29-D144-B1DA-8363C61A1A9C}"/>
              </a:ext>
            </a:extLst>
          </p:cNvPr>
          <p:cNvSpPr txBox="1">
            <a:spLocks/>
          </p:cNvSpPr>
          <p:nvPr/>
        </p:nvSpPr>
        <p:spPr>
          <a:xfrm>
            <a:off x="506627" y="285658"/>
            <a:ext cx="11121081" cy="479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Модель индивидуализации «Двойная спираль»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58CA0C-7F97-4243-BDB1-4051E4982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516" y="3435581"/>
            <a:ext cx="871296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приказу Министерств образования и науки Российской Федерации от 19 декабря 2014 года № 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 дети с ограниченными возможностями здоровья могут получить образование и адаптироваться к жизни в общеобразовательной школе. В связи с этим, возникла необходимость в разработке модели индивидуализации, получившей название «двойная спираль». Согласно данной модели учитель, работая с учащимися и их родителями, составляет индивидуальный образовательный маршрут каждого ученика (портфолио) на каждом году обучения, согласно тому, что «хочет», «умеет» каждый учащийся.</a:t>
            </a:r>
          </a:p>
        </p:txBody>
      </p:sp>
    </p:spTree>
    <p:extLst>
      <p:ext uri="{BB962C8B-B14F-4D97-AF65-F5344CB8AC3E}">
        <p14:creationId xmlns:p14="http://schemas.microsoft.com/office/powerpoint/2010/main" val="269657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24" y="116632"/>
            <a:ext cx="11565925" cy="108012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Модель тьюторского сопровождения формирования 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коммуникативных навыков учащихся</a:t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ограниченными возможностями здоровья</a:t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508365"/>
            <a:ext cx="3672408" cy="5036658"/>
          </a:xfrm>
          <a:prstGeom prst="rect">
            <a:avLst/>
          </a:prstGeom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39E847D9-8B85-514B-93E7-A0731B64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311275"/>
            <a:ext cx="451485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48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3" y="260648"/>
            <a:ext cx="9364315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Антуан де Сент-Экзюпери: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«Цель без плана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просто </a:t>
            </a:r>
            <a:r>
              <a:rPr lang="ru-RU" sz="2800" b="1" dirty="0">
                <a:solidFill>
                  <a:srgbClr val="1E9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мечта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57" y="1403649"/>
            <a:ext cx="8625015" cy="5193704"/>
          </a:xfrm>
        </p:spPr>
      </p:pic>
    </p:spTree>
    <p:extLst>
      <p:ext uri="{BB962C8B-B14F-4D97-AF65-F5344CB8AC3E}">
        <p14:creationId xmlns:p14="http://schemas.microsoft.com/office/powerpoint/2010/main" val="1708841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5423</TotalTime>
  <Words>620</Words>
  <Application>Microsoft Office PowerPoint</Application>
  <PresentationFormat>Широкоэкранный</PresentationFormat>
  <Paragraphs>68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«Всё дальнейшее -это результат того, что ты видишь здесь»</vt:lpstr>
      <vt:lpstr>Основные понятия</vt:lpstr>
      <vt:lpstr>Презентация PowerPoint</vt:lpstr>
      <vt:lpstr>  Методики выявления уровня сформированности коммуникативных навыков учащихся начальной школы с ограниченными возможностями здоровья</vt:lpstr>
      <vt:lpstr>Сравнительная диаграмма результатов констатирующего эксперимента в 1 и 4 классах</vt:lpstr>
      <vt:lpstr>Презентация PowerPoint</vt:lpstr>
      <vt:lpstr>  Модель тьюторского сопровождения формирования  коммуникативных навыков учащихся с ограниченными возможностями здоровья </vt:lpstr>
      <vt:lpstr> Антуан де Сент-Экзюпери:  «Цель без плана - это просто мечта»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Наставничество «учитель – ученик»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79046290830</cp:lastModifiedBy>
  <cp:revision>243</cp:revision>
  <dcterms:created xsi:type="dcterms:W3CDTF">2020-05-12T10:07:08Z</dcterms:created>
  <dcterms:modified xsi:type="dcterms:W3CDTF">2023-03-27T00:02:14Z</dcterms:modified>
</cp:coreProperties>
</file>