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4"/>
  </p:sldMasterIdLst>
  <p:notesMasterIdLst>
    <p:notesMasterId r:id="rId15"/>
  </p:notesMasterIdLst>
  <p:sldIdLst>
    <p:sldId id="274" r:id="rId5"/>
    <p:sldId id="404" r:id="rId6"/>
    <p:sldId id="276" r:id="rId7"/>
    <p:sldId id="278" r:id="rId8"/>
    <p:sldId id="282" r:id="rId9"/>
    <p:sldId id="279" r:id="rId10"/>
    <p:sldId id="283" r:id="rId11"/>
    <p:sldId id="289" r:id="rId12"/>
    <p:sldId id="280" r:id="rId13"/>
    <p:sldId id="28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2CE259-CD75-4CA2-82D9-3C6C918A603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2F667D-7A70-45F0-9993-37B2E8F7B492}">
      <dgm:prSet phldrT="[Текст]"/>
      <dgm:spPr/>
      <dgm:t>
        <a:bodyPr/>
        <a:lstStyle/>
        <a:p>
          <a:r>
            <a:rPr lang="ru-RU" b="1" dirty="0">
              <a:latin typeface="Arial" panose="020B0604020202020204" pitchFamily="34" charset="0"/>
              <a:cs typeface="Arial" panose="020B0604020202020204" pitchFamily="34" charset="0"/>
            </a:rPr>
            <a:t>Нормативно-правовая база</a:t>
          </a:r>
        </a:p>
      </dgm:t>
    </dgm:pt>
    <dgm:pt modelId="{82B69877-CD91-4D84-8C2C-F3C7A38285FF}" type="parTrans" cxnId="{7A25159C-4488-48AC-9038-52D549ACAE05}">
      <dgm:prSet/>
      <dgm:spPr/>
      <dgm:t>
        <a:bodyPr/>
        <a:lstStyle/>
        <a:p>
          <a:endParaRPr lang="ru-RU"/>
        </a:p>
      </dgm:t>
    </dgm:pt>
    <dgm:pt modelId="{E2EC7422-4444-4D43-9418-BDB3E170D61A}" type="sibTrans" cxnId="{7A25159C-4488-48AC-9038-52D549ACAE05}">
      <dgm:prSet/>
      <dgm:spPr/>
      <dgm:t>
        <a:bodyPr/>
        <a:lstStyle/>
        <a:p>
          <a:endParaRPr lang="ru-RU"/>
        </a:p>
      </dgm:t>
    </dgm:pt>
    <dgm:pt modelId="{353317F3-BA4A-46C4-A8AD-705F497B2DB1}">
      <dgm:prSet phldrT="[Текст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Должность «тьютор» закреплена в штатном расписание Школы ВДЦ «Океан».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75CE13-A106-47CD-886B-AAD5A194CC63}" type="parTrans" cxnId="{FB949021-7CB8-4A8E-917F-16D778CE8951}">
      <dgm:prSet/>
      <dgm:spPr/>
      <dgm:t>
        <a:bodyPr/>
        <a:lstStyle/>
        <a:p>
          <a:endParaRPr lang="ru-RU"/>
        </a:p>
      </dgm:t>
    </dgm:pt>
    <dgm:pt modelId="{62DEBE36-1D1F-4B94-A606-ACBC8C191A98}" type="sibTrans" cxnId="{FB949021-7CB8-4A8E-917F-16D778CE8951}">
      <dgm:prSet/>
      <dgm:spPr/>
      <dgm:t>
        <a:bodyPr/>
        <a:lstStyle/>
        <a:p>
          <a:endParaRPr lang="ru-RU"/>
        </a:p>
      </dgm:t>
    </dgm:pt>
    <dgm:pt modelId="{DC535AA3-B1E8-4D59-97CC-6E9F1A713C53}">
      <dgm:prSet phldrT="[Текст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ru-RU" sz="1000" dirty="0"/>
        </a:p>
      </dgm:t>
    </dgm:pt>
    <dgm:pt modelId="{AD534B7A-AD8A-4F8A-80C7-1BE99EDAB309}" type="parTrans" cxnId="{6210F1A1-0900-4873-A069-F193A0EF990C}">
      <dgm:prSet/>
      <dgm:spPr/>
      <dgm:t>
        <a:bodyPr/>
        <a:lstStyle/>
        <a:p>
          <a:endParaRPr lang="ru-RU"/>
        </a:p>
      </dgm:t>
    </dgm:pt>
    <dgm:pt modelId="{DBEDB919-F4D1-4754-A25D-C8FFA3725DEB}" type="sibTrans" cxnId="{6210F1A1-0900-4873-A069-F193A0EF990C}">
      <dgm:prSet/>
      <dgm:spPr/>
      <dgm:t>
        <a:bodyPr/>
        <a:lstStyle/>
        <a:p>
          <a:endParaRPr lang="ru-RU"/>
        </a:p>
      </dgm:t>
    </dgm:pt>
    <dgm:pt modelId="{827CE4F4-572B-467E-ACA9-69D5ED8346D3}">
      <dgm:prSet phldrT="[Текст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>
              <a:latin typeface="Arial" panose="020B0604020202020204" pitchFamily="34" charset="0"/>
              <a:cs typeface="Arial" panose="020B0604020202020204" pitchFamily="34" charset="0"/>
            </a:rPr>
            <a:t>Организация работы </a:t>
          </a:r>
        </a:p>
        <a:p>
          <a:pPr marL="0" lvl="0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dirty="0"/>
        </a:p>
      </dgm:t>
    </dgm:pt>
    <dgm:pt modelId="{829A77F3-525F-40ED-9302-DAC49F116B23}" type="parTrans" cxnId="{D725E75E-53FF-4A68-A689-B4E830B93123}">
      <dgm:prSet/>
      <dgm:spPr/>
      <dgm:t>
        <a:bodyPr/>
        <a:lstStyle/>
        <a:p>
          <a:endParaRPr lang="ru-RU"/>
        </a:p>
      </dgm:t>
    </dgm:pt>
    <dgm:pt modelId="{638F2F85-CCA9-46E3-ACB2-C130EE8155C3}" type="sibTrans" cxnId="{D725E75E-53FF-4A68-A689-B4E830B93123}">
      <dgm:prSet/>
      <dgm:spPr/>
      <dgm:t>
        <a:bodyPr/>
        <a:lstStyle/>
        <a:p>
          <a:endParaRPr lang="ru-RU"/>
        </a:p>
      </dgm:t>
    </dgm:pt>
    <dgm:pt modelId="{9B052010-1EA6-49DD-9611-56EDE37961D6}">
      <dgm:prSet phldrT="[Текст]" custT="1"/>
      <dgm:spPr/>
      <dgm:t>
        <a:bodyPr/>
        <a:lstStyle/>
        <a:p>
          <a:r>
            <a: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За каждым отрядом может быть закреплена одна команда тьюторов в составе 4-5 человек, исходя из 10-12 школьников на отряд, которые обоснуют свое желание иметь тьютора в течение смены. 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1E1012-FBDB-4FF6-965A-9EE11D35F0DF}" type="parTrans" cxnId="{3ECDB1D7-C49A-4D2B-B033-BBD8CE1D4F68}">
      <dgm:prSet/>
      <dgm:spPr/>
      <dgm:t>
        <a:bodyPr/>
        <a:lstStyle/>
        <a:p>
          <a:endParaRPr lang="ru-RU"/>
        </a:p>
      </dgm:t>
    </dgm:pt>
    <dgm:pt modelId="{701096E1-0A93-4C9E-8F2D-C24999461664}" type="sibTrans" cxnId="{3ECDB1D7-C49A-4D2B-B033-BBD8CE1D4F68}">
      <dgm:prSet/>
      <dgm:spPr/>
      <dgm:t>
        <a:bodyPr/>
        <a:lstStyle/>
        <a:p>
          <a:endParaRPr lang="ru-RU"/>
        </a:p>
      </dgm:t>
    </dgm:pt>
    <dgm:pt modelId="{44C8D824-3EF3-4D84-92A1-16C797485AB7}">
      <dgm:prSet phldrT="[Текст]"/>
      <dgm:spPr/>
      <dgm:t>
        <a:bodyPr/>
        <a:lstStyle/>
        <a:p>
          <a:r>
            <a:rPr lang="ru-RU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Выбор </a:t>
          </a:r>
          <a:r>
            <a:rPr lang="ru-RU" b="1" dirty="0" err="1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тьюторской</a:t>
          </a:r>
          <a:r>
            <a:rPr lang="ru-RU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команды 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6E0919-B72B-4A58-9853-877027B9B72B}" type="parTrans" cxnId="{5F33B115-69D1-424F-86FC-24BC0C60F46E}">
      <dgm:prSet/>
      <dgm:spPr/>
      <dgm:t>
        <a:bodyPr/>
        <a:lstStyle/>
        <a:p>
          <a:endParaRPr lang="ru-RU"/>
        </a:p>
      </dgm:t>
    </dgm:pt>
    <dgm:pt modelId="{CB714680-F747-431B-ADB1-EDD4F7A2EB9C}" type="sibTrans" cxnId="{5F33B115-69D1-424F-86FC-24BC0C60F46E}">
      <dgm:prSet/>
      <dgm:spPr/>
      <dgm:t>
        <a:bodyPr/>
        <a:lstStyle/>
        <a:p>
          <a:endParaRPr lang="ru-RU"/>
        </a:p>
      </dgm:t>
    </dgm:pt>
    <dgm:pt modelId="{CB6A7B80-5E96-4C6C-A4BB-C6D80E321A2D}">
      <dgm:prSet phldrT="[Текст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Тьютор осуществляет подбор команды для работы в отряде, в которую могут входить тьютор-стажер, тьютор-волонтер. 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BBA2E2-969B-442D-9969-1C8FCB53E356}" type="parTrans" cxnId="{C3355470-DA5B-403A-82C2-5BE9ECA1CE22}">
      <dgm:prSet/>
      <dgm:spPr/>
      <dgm:t>
        <a:bodyPr/>
        <a:lstStyle/>
        <a:p>
          <a:endParaRPr lang="ru-RU"/>
        </a:p>
      </dgm:t>
    </dgm:pt>
    <dgm:pt modelId="{D9C2D6D7-06F4-4A00-AA57-F5CC2599EBBE}" type="sibTrans" cxnId="{C3355470-DA5B-403A-82C2-5BE9ECA1CE22}">
      <dgm:prSet/>
      <dgm:spPr/>
      <dgm:t>
        <a:bodyPr/>
        <a:lstStyle/>
        <a:p>
          <a:endParaRPr lang="ru-RU"/>
        </a:p>
      </dgm:t>
    </dgm:pt>
    <dgm:pt modelId="{A2645EA2-171E-4D2C-8D6B-DD96AA3FAA3A}">
      <dgm:prSet phldrT="[Текст]" custT="1"/>
      <dgm:spPr/>
      <dgm:t>
        <a:bodyPr/>
        <a:lstStyle/>
        <a:p>
          <a:r>
            <a: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По окончании каждой смены тьютор описывает результаты </a:t>
          </a:r>
          <a:r>
            <a:rPr lang="ru-RU" sz="1600" dirty="0" err="1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тьюторского</a:t>
          </a:r>
          <a:r>
            <a: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сопровождения своих подопечных; тьютор-стажер и тьютор-волонтер советуется с тьютором-консультантом.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CF760A-6B3B-4296-A12D-3978739C910C}" type="parTrans" cxnId="{0368FDE5-054A-483E-8273-296F3C36B6F4}">
      <dgm:prSet/>
      <dgm:spPr/>
      <dgm:t>
        <a:bodyPr/>
        <a:lstStyle/>
        <a:p>
          <a:endParaRPr lang="ru-RU"/>
        </a:p>
      </dgm:t>
    </dgm:pt>
    <dgm:pt modelId="{37177AA3-396F-4011-95CF-124C4FCF1016}" type="sibTrans" cxnId="{0368FDE5-054A-483E-8273-296F3C36B6F4}">
      <dgm:prSet/>
      <dgm:spPr/>
      <dgm:t>
        <a:bodyPr/>
        <a:lstStyle/>
        <a:p>
          <a:endParaRPr lang="ru-RU"/>
        </a:p>
      </dgm:t>
    </dgm:pt>
    <dgm:pt modelId="{E6D4C428-EF7E-408A-A922-B2F5879BDB35}">
      <dgm:prSet phldrT="[Текст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Школьник имеет право выбирать себе тьютора на основе субъективных предпочтений после знакомства (самопрезентации) тьюторов. </a:t>
          </a:r>
        </a:p>
      </dgm:t>
    </dgm:pt>
    <dgm:pt modelId="{F2242AA4-4021-4CAE-AE36-33B93AAB8BAE}" type="parTrans" cxnId="{A29C4C0C-4EE8-4658-A7CF-608E16BCFD84}">
      <dgm:prSet/>
      <dgm:spPr/>
      <dgm:t>
        <a:bodyPr/>
        <a:lstStyle/>
        <a:p>
          <a:endParaRPr lang="ru-RU"/>
        </a:p>
      </dgm:t>
    </dgm:pt>
    <dgm:pt modelId="{C13B1A4E-74FE-4F0D-A320-9E233EEF6E0C}" type="sibTrans" cxnId="{A29C4C0C-4EE8-4658-A7CF-608E16BCFD84}">
      <dgm:prSet/>
      <dgm:spPr/>
      <dgm:t>
        <a:bodyPr/>
        <a:lstStyle/>
        <a:p>
          <a:endParaRPr lang="ru-RU"/>
        </a:p>
      </dgm:t>
    </dgm:pt>
    <dgm:pt modelId="{09A3819E-68D6-465F-AE8A-477E71E22A98}">
      <dgm:prSet phldrT="[Текст]" custT="1"/>
      <dgm:spPr/>
      <dgm:t>
        <a:bodyPr/>
        <a:lstStyle/>
        <a:p>
          <a:r>
            <a: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Тьютор-консультант, прошедший ПК и участвовавший в эксперименте по апробации </a:t>
          </a:r>
          <a:r>
            <a:rPr lang="ru-RU" sz="1600" dirty="0" err="1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тьюторского</a:t>
          </a:r>
          <a:r>
            <a: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сопровождения детей в программе. координирует работу команды.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4B016D-D710-40F2-8DFE-A38159BD20F2}" type="parTrans" cxnId="{225FA7A2-D2D3-4F9B-939D-0A1B2F0495FD}">
      <dgm:prSet/>
      <dgm:spPr/>
      <dgm:t>
        <a:bodyPr/>
        <a:lstStyle/>
        <a:p>
          <a:endParaRPr lang="ru-RU"/>
        </a:p>
      </dgm:t>
    </dgm:pt>
    <dgm:pt modelId="{816EB7DD-CFE7-4356-A17C-DA1C0C742105}" type="sibTrans" cxnId="{225FA7A2-D2D3-4F9B-939D-0A1B2F0495FD}">
      <dgm:prSet/>
      <dgm:spPr/>
      <dgm:t>
        <a:bodyPr/>
        <a:lstStyle/>
        <a:p>
          <a:endParaRPr lang="ru-RU"/>
        </a:p>
      </dgm:t>
    </dgm:pt>
    <dgm:pt modelId="{7AD8DC6B-B635-4C46-ABFC-57E21FF3C26E}">
      <dgm:prSet phldrT="[Текст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Добровольная деятельность сотрудников на основе групповой и индивидуальной инициативы в качестве тьютора-волонтера (1 ступень), стажерской практики (тьютор-стажер, 2 ступень) из числа учителей, педагогов дополнительного образования и вожатых.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CBE064-E0A6-49C4-A971-786B44C9B94E}" type="parTrans" cxnId="{E529431A-17D6-4369-AFFE-7A0AF83F76E9}">
      <dgm:prSet/>
      <dgm:spPr/>
      <dgm:t>
        <a:bodyPr/>
        <a:lstStyle/>
        <a:p>
          <a:endParaRPr lang="ru-RU"/>
        </a:p>
      </dgm:t>
    </dgm:pt>
    <dgm:pt modelId="{901CF398-018D-4D6D-A563-0A91469E4F63}" type="sibTrans" cxnId="{E529431A-17D6-4369-AFFE-7A0AF83F76E9}">
      <dgm:prSet/>
      <dgm:spPr/>
      <dgm:t>
        <a:bodyPr/>
        <a:lstStyle/>
        <a:p>
          <a:endParaRPr lang="ru-RU"/>
        </a:p>
      </dgm:t>
    </dgm:pt>
    <dgm:pt modelId="{3208BA9E-6A46-43EF-A1A0-FD7B80111790}" type="pres">
      <dgm:prSet presAssocID="{0B2CE259-CD75-4CA2-82D9-3C6C918A6032}" presName="Name0" presStyleCnt="0">
        <dgm:presLayoutVars>
          <dgm:dir/>
          <dgm:animLvl val="lvl"/>
          <dgm:resizeHandles val="exact"/>
        </dgm:presLayoutVars>
      </dgm:prSet>
      <dgm:spPr/>
    </dgm:pt>
    <dgm:pt modelId="{4FA24F2C-7750-42DD-8576-E61FA07E6AB7}" type="pres">
      <dgm:prSet presAssocID="{5F2F667D-7A70-45F0-9993-37B2E8F7B492}" presName="linNode" presStyleCnt="0"/>
      <dgm:spPr/>
    </dgm:pt>
    <dgm:pt modelId="{89D93B9E-6BFF-4276-96C2-E5E33FEFA1B8}" type="pres">
      <dgm:prSet presAssocID="{5F2F667D-7A70-45F0-9993-37B2E8F7B492}" presName="parentText" presStyleLbl="node1" presStyleIdx="0" presStyleCnt="3" custScaleX="55594" custScaleY="157027">
        <dgm:presLayoutVars>
          <dgm:chMax val="1"/>
          <dgm:bulletEnabled val="1"/>
        </dgm:presLayoutVars>
      </dgm:prSet>
      <dgm:spPr/>
    </dgm:pt>
    <dgm:pt modelId="{9EA0C7F8-6994-4C15-AF16-3D528AE640BD}" type="pres">
      <dgm:prSet presAssocID="{5F2F667D-7A70-45F0-9993-37B2E8F7B492}" presName="descendantText" presStyleLbl="alignAccFollowNode1" presStyleIdx="0" presStyleCnt="3" custScaleX="117096" custScaleY="303119" custLinFactNeighborX="8419" custLinFactNeighborY="7479">
        <dgm:presLayoutVars>
          <dgm:bulletEnabled val="1"/>
        </dgm:presLayoutVars>
      </dgm:prSet>
      <dgm:spPr/>
    </dgm:pt>
    <dgm:pt modelId="{124B8BC2-83FB-4ABC-9498-B8AECC0DC3EB}" type="pres">
      <dgm:prSet presAssocID="{E2EC7422-4444-4D43-9418-BDB3E170D61A}" presName="sp" presStyleCnt="0"/>
      <dgm:spPr/>
    </dgm:pt>
    <dgm:pt modelId="{18EBD4E0-80EF-4311-894B-1BC43914E70F}" type="pres">
      <dgm:prSet presAssocID="{827CE4F4-572B-467E-ACA9-69D5ED8346D3}" presName="linNode" presStyleCnt="0"/>
      <dgm:spPr/>
    </dgm:pt>
    <dgm:pt modelId="{48A5073E-BB63-4C6E-A576-403C06BAB144}" type="pres">
      <dgm:prSet presAssocID="{827CE4F4-572B-467E-ACA9-69D5ED8346D3}" presName="parentText" presStyleLbl="node1" presStyleIdx="1" presStyleCnt="3" custScaleX="49100" custScaleY="135690">
        <dgm:presLayoutVars>
          <dgm:chMax val="1"/>
          <dgm:bulletEnabled val="1"/>
        </dgm:presLayoutVars>
      </dgm:prSet>
      <dgm:spPr/>
    </dgm:pt>
    <dgm:pt modelId="{02AA176A-ACD8-4E20-AA44-9C0A2D6C46C6}" type="pres">
      <dgm:prSet presAssocID="{827CE4F4-572B-467E-ACA9-69D5ED8346D3}" presName="descendantText" presStyleLbl="alignAccFollowNode1" presStyleIdx="1" presStyleCnt="3" custScaleX="117556" custScaleY="456069" custLinFactNeighborX="12992" custLinFactNeighborY="53940">
        <dgm:presLayoutVars>
          <dgm:bulletEnabled val="1"/>
        </dgm:presLayoutVars>
      </dgm:prSet>
      <dgm:spPr/>
    </dgm:pt>
    <dgm:pt modelId="{45BBAC14-4E97-4194-BE5A-156BA8F4F014}" type="pres">
      <dgm:prSet presAssocID="{638F2F85-CCA9-46E3-ACB2-C130EE8155C3}" presName="sp" presStyleCnt="0"/>
      <dgm:spPr/>
    </dgm:pt>
    <dgm:pt modelId="{29F47356-7388-42DE-96D2-97D84B3D8042}" type="pres">
      <dgm:prSet presAssocID="{44C8D824-3EF3-4D84-92A1-16C797485AB7}" presName="linNode" presStyleCnt="0"/>
      <dgm:spPr/>
    </dgm:pt>
    <dgm:pt modelId="{81129D11-95D2-496E-B877-551AE0C958B1}" type="pres">
      <dgm:prSet presAssocID="{44C8D824-3EF3-4D84-92A1-16C797485AB7}" presName="parentText" presStyleLbl="node1" presStyleIdx="2" presStyleCnt="3" custScaleX="51108" custScaleY="264092">
        <dgm:presLayoutVars>
          <dgm:chMax val="1"/>
          <dgm:bulletEnabled val="1"/>
        </dgm:presLayoutVars>
      </dgm:prSet>
      <dgm:spPr/>
    </dgm:pt>
    <dgm:pt modelId="{0F5135F4-A654-44A6-8DEE-F150C527B07E}" type="pres">
      <dgm:prSet presAssocID="{44C8D824-3EF3-4D84-92A1-16C797485AB7}" presName="descendantText" presStyleLbl="alignAccFollowNode1" presStyleIdx="2" presStyleCnt="3" custScaleX="119426" custScaleY="208832" custLinFactNeighborX="16905" custLinFactNeighborY="41638">
        <dgm:presLayoutVars>
          <dgm:bulletEnabled val="1"/>
        </dgm:presLayoutVars>
      </dgm:prSet>
      <dgm:spPr/>
    </dgm:pt>
  </dgm:ptLst>
  <dgm:cxnLst>
    <dgm:cxn modelId="{6FB7D605-0CEB-42D0-BD9A-A4EE2E2B32B4}" type="presOf" srcId="{9B052010-1EA6-49DD-9611-56EDE37961D6}" destId="{02AA176A-ACD8-4E20-AA44-9C0A2D6C46C6}" srcOrd="0" destOrd="0" presId="urn:microsoft.com/office/officeart/2005/8/layout/vList5"/>
    <dgm:cxn modelId="{A29C4C0C-4EE8-4658-A7CF-608E16BCFD84}" srcId="{44C8D824-3EF3-4D84-92A1-16C797485AB7}" destId="{E6D4C428-EF7E-408A-A922-B2F5879BDB35}" srcOrd="1" destOrd="0" parTransId="{F2242AA4-4021-4CAE-AE36-33B93AAB8BAE}" sibTransId="{C13B1A4E-74FE-4F0D-A320-9E233EEF6E0C}"/>
    <dgm:cxn modelId="{5F33B115-69D1-424F-86FC-24BC0C60F46E}" srcId="{0B2CE259-CD75-4CA2-82D9-3C6C918A6032}" destId="{44C8D824-3EF3-4D84-92A1-16C797485AB7}" srcOrd="2" destOrd="0" parTransId="{D36E0919-B72B-4A58-9853-877027B9B72B}" sibTransId="{CB714680-F747-431B-ADB1-EDD4F7A2EB9C}"/>
    <dgm:cxn modelId="{E529431A-17D6-4369-AFFE-7A0AF83F76E9}" srcId="{5F2F667D-7A70-45F0-9993-37B2E8F7B492}" destId="{7AD8DC6B-B635-4C46-ABFC-57E21FF3C26E}" srcOrd="1" destOrd="0" parTransId="{BBCBE064-E0A6-49C4-A971-786B44C9B94E}" sibTransId="{901CF398-018D-4D6D-A563-0A91469E4F63}"/>
    <dgm:cxn modelId="{FB949021-7CB8-4A8E-917F-16D778CE8951}" srcId="{5F2F667D-7A70-45F0-9993-37B2E8F7B492}" destId="{353317F3-BA4A-46C4-A8AD-705F497B2DB1}" srcOrd="0" destOrd="0" parTransId="{B275CE13-A106-47CD-886B-AAD5A194CC63}" sibTransId="{62DEBE36-1D1F-4B94-A606-ACBC8C191A98}"/>
    <dgm:cxn modelId="{C07E1929-9C78-4A12-80AC-0D04BBF20599}" type="presOf" srcId="{44C8D824-3EF3-4D84-92A1-16C797485AB7}" destId="{81129D11-95D2-496E-B877-551AE0C958B1}" srcOrd="0" destOrd="0" presId="urn:microsoft.com/office/officeart/2005/8/layout/vList5"/>
    <dgm:cxn modelId="{D725E75E-53FF-4A68-A689-B4E830B93123}" srcId="{0B2CE259-CD75-4CA2-82D9-3C6C918A6032}" destId="{827CE4F4-572B-467E-ACA9-69D5ED8346D3}" srcOrd="1" destOrd="0" parTransId="{829A77F3-525F-40ED-9302-DAC49F116B23}" sibTransId="{638F2F85-CCA9-46E3-ACB2-C130EE8155C3}"/>
    <dgm:cxn modelId="{72DDB45F-7857-45B2-952D-F8E012F9D708}" type="presOf" srcId="{09A3819E-68D6-465F-AE8A-477E71E22A98}" destId="{02AA176A-ACD8-4E20-AA44-9C0A2D6C46C6}" srcOrd="0" destOrd="1" presId="urn:microsoft.com/office/officeart/2005/8/layout/vList5"/>
    <dgm:cxn modelId="{3A4C4E63-0908-436F-B85A-B4C55BCC9468}" type="presOf" srcId="{CB6A7B80-5E96-4C6C-A4BB-C6D80E321A2D}" destId="{0F5135F4-A654-44A6-8DEE-F150C527B07E}" srcOrd="0" destOrd="0" presId="urn:microsoft.com/office/officeart/2005/8/layout/vList5"/>
    <dgm:cxn modelId="{C3355470-DA5B-403A-82C2-5BE9ECA1CE22}" srcId="{44C8D824-3EF3-4D84-92A1-16C797485AB7}" destId="{CB6A7B80-5E96-4C6C-A4BB-C6D80E321A2D}" srcOrd="0" destOrd="0" parTransId="{D0BBA2E2-969B-442D-9969-1C8FCB53E356}" sibTransId="{D9C2D6D7-06F4-4A00-AA57-F5CC2599EBBE}"/>
    <dgm:cxn modelId="{23E4D387-E996-4F9F-A7D1-5DF5C9A66DF0}" type="presOf" srcId="{A2645EA2-171E-4D2C-8D6B-DD96AA3FAA3A}" destId="{02AA176A-ACD8-4E20-AA44-9C0A2D6C46C6}" srcOrd="0" destOrd="2" presId="urn:microsoft.com/office/officeart/2005/8/layout/vList5"/>
    <dgm:cxn modelId="{7A25159C-4488-48AC-9038-52D549ACAE05}" srcId="{0B2CE259-CD75-4CA2-82D9-3C6C918A6032}" destId="{5F2F667D-7A70-45F0-9993-37B2E8F7B492}" srcOrd="0" destOrd="0" parTransId="{82B69877-CD91-4D84-8C2C-F3C7A38285FF}" sibTransId="{E2EC7422-4444-4D43-9418-BDB3E170D61A}"/>
    <dgm:cxn modelId="{0942D99C-1E11-4BD8-93D6-490F32D8F18F}" type="presOf" srcId="{DC535AA3-B1E8-4D59-97CC-6E9F1A713C53}" destId="{9EA0C7F8-6994-4C15-AF16-3D528AE640BD}" srcOrd="0" destOrd="2" presId="urn:microsoft.com/office/officeart/2005/8/layout/vList5"/>
    <dgm:cxn modelId="{6210F1A1-0900-4873-A069-F193A0EF990C}" srcId="{5F2F667D-7A70-45F0-9993-37B2E8F7B492}" destId="{DC535AA3-B1E8-4D59-97CC-6E9F1A713C53}" srcOrd="2" destOrd="0" parTransId="{AD534B7A-AD8A-4F8A-80C7-1BE99EDAB309}" sibTransId="{DBEDB919-F4D1-4754-A25D-C8FFA3725DEB}"/>
    <dgm:cxn modelId="{225FA7A2-D2D3-4F9B-939D-0A1B2F0495FD}" srcId="{827CE4F4-572B-467E-ACA9-69D5ED8346D3}" destId="{09A3819E-68D6-465F-AE8A-477E71E22A98}" srcOrd="1" destOrd="0" parTransId="{A44B016D-D710-40F2-8DFE-A38159BD20F2}" sibTransId="{816EB7DD-CFE7-4356-A17C-DA1C0C742105}"/>
    <dgm:cxn modelId="{2487B1AE-6A2A-41A0-BDE0-EA6AA5ABEC27}" type="presOf" srcId="{E6D4C428-EF7E-408A-A922-B2F5879BDB35}" destId="{0F5135F4-A654-44A6-8DEE-F150C527B07E}" srcOrd="0" destOrd="1" presId="urn:microsoft.com/office/officeart/2005/8/layout/vList5"/>
    <dgm:cxn modelId="{8372DFBF-E9BD-4E27-87FA-C17BA3ED6FA8}" type="presOf" srcId="{0B2CE259-CD75-4CA2-82D9-3C6C918A6032}" destId="{3208BA9E-6A46-43EF-A1A0-FD7B80111790}" srcOrd="0" destOrd="0" presId="urn:microsoft.com/office/officeart/2005/8/layout/vList5"/>
    <dgm:cxn modelId="{3ECDB1D7-C49A-4D2B-B033-BBD8CE1D4F68}" srcId="{827CE4F4-572B-467E-ACA9-69D5ED8346D3}" destId="{9B052010-1EA6-49DD-9611-56EDE37961D6}" srcOrd="0" destOrd="0" parTransId="{A71E1012-FBDB-4FF6-965A-9EE11D35F0DF}" sibTransId="{701096E1-0A93-4C9E-8F2D-C24999461664}"/>
    <dgm:cxn modelId="{55D278D8-CC56-4787-8897-22EEF8DFC8B6}" type="presOf" srcId="{5F2F667D-7A70-45F0-9993-37B2E8F7B492}" destId="{89D93B9E-6BFF-4276-96C2-E5E33FEFA1B8}" srcOrd="0" destOrd="0" presId="urn:microsoft.com/office/officeart/2005/8/layout/vList5"/>
    <dgm:cxn modelId="{0368FDE5-054A-483E-8273-296F3C36B6F4}" srcId="{827CE4F4-572B-467E-ACA9-69D5ED8346D3}" destId="{A2645EA2-171E-4D2C-8D6B-DD96AA3FAA3A}" srcOrd="2" destOrd="0" parTransId="{A0CF760A-6B3B-4296-A12D-3978739C910C}" sibTransId="{37177AA3-396F-4011-95CF-124C4FCF1016}"/>
    <dgm:cxn modelId="{70C349F8-2762-4A5F-BAC2-4C94F7E48381}" type="presOf" srcId="{7AD8DC6B-B635-4C46-ABFC-57E21FF3C26E}" destId="{9EA0C7F8-6994-4C15-AF16-3D528AE640BD}" srcOrd="0" destOrd="1" presId="urn:microsoft.com/office/officeart/2005/8/layout/vList5"/>
    <dgm:cxn modelId="{CB7747F9-84FA-4B3E-94AF-E9EF4DB112D0}" type="presOf" srcId="{353317F3-BA4A-46C4-A8AD-705F497B2DB1}" destId="{9EA0C7F8-6994-4C15-AF16-3D528AE640BD}" srcOrd="0" destOrd="0" presId="urn:microsoft.com/office/officeart/2005/8/layout/vList5"/>
    <dgm:cxn modelId="{84A266FF-CD9C-4338-AF60-436C3FFF9954}" type="presOf" srcId="{827CE4F4-572B-467E-ACA9-69D5ED8346D3}" destId="{48A5073E-BB63-4C6E-A576-403C06BAB144}" srcOrd="0" destOrd="0" presId="urn:microsoft.com/office/officeart/2005/8/layout/vList5"/>
    <dgm:cxn modelId="{8B6FD638-146F-4370-9575-C24CCBC7B154}" type="presParOf" srcId="{3208BA9E-6A46-43EF-A1A0-FD7B80111790}" destId="{4FA24F2C-7750-42DD-8576-E61FA07E6AB7}" srcOrd="0" destOrd="0" presId="urn:microsoft.com/office/officeart/2005/8/layout/vList5"/>
    <dgm:cxn modelId="{EFD4512A-15D4-4660-B88E-6C64C6932187}" type="presParOf" srcId="{4FA24F2C-7750-42DD-8576-E61FA07E6AB7}" destId="{89D93B9E-6BFF-4276-96C2-E5E33FEFA1B8}" srcOrd="0" destOrd="0" presId="urn:microsoft.com/office/officeart/2005/8/layout/vList5"/>
    <dgm:cxn modelId="{A4E74568-E4D8-4183-8F31-FE158FA07D30}" type="presParOf" srcId="{4FA24F2C-7750-42DD-8576-E61FA07E6AB7}" destId="{9EA0C7F8-6994-4C15-AF16-3D528AE640BD}" srcOrd="1" destOrd="0" presId="urn:microsoft.com/office/officeart/2005/8/layout/vList5"/>
    <dgm:cxn modelId="{CFC94937-846E-4CCA-BA4E-9303C18EB7DC}" type="presParOf" srcId="{3208BA9E-6A46-43EF-A1A0-FD7B80111790}" destId="{124B8BC2-83FB-4ABC-9498-B8AECC0DC3EB}" srcOrd="1" destOrd="0" presId="urn:microsoft.com/office/officeart/2005/8/layout/vList5"/>
    <dgm:cxn modelId="{9E68465C-5864-4125-9D02-FF83BC42F0BC}" type="presParOf" srcId="{3208BA9E-6A46-43EF-A1A0-FD7B80111790}" destId="{18EBD4E0-80EF-4311-894B-1BC43914E70F}" srcOrd="2" destOrd="0" presId="urn:microsoft.com/office/officeart/2005/8/layout/vList5"/>
    <dgm:cxn modelId="{AD47743A-0F58-411C-8377-4E6317BF7953}" type="presParOf" srcId="{18EBD4E0-80EF-4311-894B-1BC43914E70F}" destId="{48A5073E-BB63-4C6E-A576-403C06BAB144}" srcOrd="0" destOrd="0" presId="urn:microsoft.com/office/officeart/2005/8/layout/vList5"/>
    <dgm:cxn modelId="{5D59F21C-61A9-4816-9FB9-371E32EE1E8D}" type="presParOf" srcId="{18EBD4E0-80EF-4311-894B-1BC43914E70F}" destId="{02AA176A-ACD8-4E20-AA44-9C0A2D6C46C6}" srcOrd="1" destOrd="0" presId="urn:microsoft.com/office/officeart/2005/8/layout/vList5"/>
    <dgm:cxn modelId="{1D4DB158-1049-4714-99CC-A6A793341746}" type="presParOf" srcId="{3208BA9E-6A46-43EF-A1A0-FD7B80111790}" destId="{45BBAC14-4E97-4194-BE5A-156BA8F4F014}" srcOrd="3" destOrd="0" presId="urn:microsoft.com/office/officeart/2005/8/layout/vList5"/>
    <dgm:cxn modelId="{3E40CB7D-0EEC-43FA-BE46-B52AF39AD352}" type="presParOf" srcId="{3208BA9E-6A46-43EF-A1A0-FD7B80111790}" destId="{29F47356-7388-42DE-96D2-97D84B3D8042}" srcOrd="4" destOrd="0" presId="urn:microsoft.com/office/officeart/2005/8/layout/vList5"/>
    <dgm:cxn modelId="{A9C0EBD9-0937-4D39-A560-D65067925845}" type="presParOf" srcId="{29F47356-7388-42DE-96D2-97D84B3D8042}" destId="{81129D11-95D2-496E-B877-551AE0C958B1}" srcOrd="0" destOrd="0" presId="urn:microsoft.com/office/officeart/2005/8/layout/vList5"/>
    <dgm:cxn modelId="{7A9BEAD6-4584-4670-855B-6DA4CB09BAE5}" type="presParOf" srcId="{29F47356-7388-42DE-96D2-97D84B3D8042}" destId="{0F5135F4-A654-44A6-8DEE-F150C527B07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A0C7F8-6994-4C15-AF16-3D528AE640BD}">
      <dsp:nvSpPr>
        <dsp:cNvPr id="0" name=""/>
        <dsp:cNvSpPr/>
      </dsp:nvSpPr>
      <dsp:spPr>
        <a:xfrm rot="5400000">
          <a:off x="6416226" y="-3529632"/>
          <a:ext cx="1337699" cy="846499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16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Должность «тьютор» закреплена в штатном расписание Школы ВДЦ «Океан».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16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Добровольная деятельность сотрудников на основе групповой и индивидуальной инициативы в качестве тьютора-волонтера (1 ступень), стажерской практики (тьютор-стажер, 2 ступень) из числа учителей, педагогов дополнительного образования и вожатых.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ru-RU" sz="1000" kern="1200" dirty="0"/>
        </a:p>
      </dsp:txBody>
      <dsp:txXfrm rot="-5400000">
        <a:off x="2852579" y="99316"/>
        <a:ext cx="8399694" cy="1207097"/>
      </dsp:txXfrm>
    </dsp:sp>
    <dsp:sp modelId="{89D93B9E-6BFF-4276-96C2-E5E33FEFA1B8}">
      <dsp:nvSpPr>
        <dsp:cNvPr id="0" name=""/>
        <dsp:cNvSpPr/>
      </dsp:nvSpPr>
      <dsp:spPr>
        <a:xfrm>
          <a:off x="295959" y="236747"/>
          <a:ext cx="2260659" cy="8662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Arial" panose="020B0604020202020204" pitchFamily="34" charset="0"/>
              <a:cs typeface="Arial" panose="020B0604020202020204" pitchFamily="34" charset="0"/>
            </a:rPr>
            <a:t>Нормативно-правовая база</a:t>
          </a:r>
        </a:p>
      </dsp:txBody>
      <dsp:txXfrm>
        <a:off x="338244" y="279032"/>
        <a:ext cx="2176089" cy="781652"/>
      </dsp:txXfrm>
    </dsp:sp>
    <dsp:sp modelId="{02AA176A-ACD8-4E20-AA44-9C0A2D6C46C6}">
      <dsp:nvSpPr>
        <dsp:cNvPr id="0" name=""/>
        <dsp:cNvSpPr/>
      </dsp:nvSpPr>
      <dsp:spPr>
        <a:xfrm rot="5400000">
          <a:off x="6057953" y="-1642601"/>
          <a:ext cx="2012685" cy="85065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За каждым отрядом может быть закреплена одна команда тьюторов в составе 4-5 человек, исходя из 10-12 школьников на отряд, которые обоснуют свое желание иметь тьютора в течение смены. 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Тьютор-консультант, прошедший ПК и участвовавший в эксперименте по апробации </a:t>
          </a:r>
          <a:r>
            <a:rPr lang="ru-RU" sz="1600" kern="1200" dirty="0" err="1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тьюторского</a:t>
          </a:r>
          <a:r>
            <a:rPr lang="ru-RU" sz="16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сопровождения детей в программе. координирует работу команды.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По окончании каждой смены тьютор описывает результаты </a:t>
          </a:r>
          <a:r>
            <a:rPr lang="ru-RU" sz="1600" kern="1200" dirty="0" err="1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тьюторского</a:t>
          </a:r>
          <a:r>
            <a:rPr lang="ru-RU" sz="16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сопровождения своих подопечных; тьютор-стажер и тьютор-волонтер советуется с тьютором-консультантом.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811018" y="1702585"/>
        <a:ext cx="8408305" cy="1816183"/>
      </dsp:txXfrm>
    </dsp:sp>
    <dsp:sp modelId="{48A5073E-BB63-4C6E-A576-403C06BAB144}">
      <dsp:nvSpPr>
        <dsp:cNvPr id="0" name=""/>
        <dsp:cNvSpPr/>
      </dsp:nvSpPr>
      <dsp:spPr>
        <a:xfrm>
          <a:off x="295959" y="1998373"/>
          <a:ext cx="1998540" cy="748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>
              <a:latin typeface="Arial" panose="020B0604020202020204" pitchFamily="34" charset="0"/>
              <a:cs typeface="Arial" panose="020B0604020202020204" pitchFamily="34" charset="0"/>
            </a:rPr>
            <a:t>Организация работы </a:t>
          </a:r>
        </a:p>
        <a:p>
          <a:pPr marL="0"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</dsp:txBody>
      <dsp:txXfrm>
        <a:off x="332499" y="2034913"/>
        <a:ext cx="1925460" cy="675439"/>
      </dsp:txXfrm>
    </dsp:sp>
    <dsp:sp modelId="{0F5135F4-A654-44A6-8DEE-F150C527B07E}">
      <dsp:nvSpPr>
        <dsp:cNvPr id="0" name=""/>
        <dsp:cNvSpPr/>
      </dsp:nvSpPr>
      <dsp:spPr>
        <a:xfrm rot="5400000">
          <a:off x="6535837" y="-2207"/>
          <a:ext cx="921599" cy="8641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16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Тьютор осуществляет подбор команды для работы в отряде, в которую могут входить тьютор-стажер, тьютор-волонтер. 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Школьник имеет право выбирать себе тьютора на основе субъективных предпочтений после знакомства (самопрезентации) тьюторов. </a:t>
          </a:r>
        </a:p>
      </dsp:txBody>
      <dsp:txXfrm rot="-5400000">
        <a:off x="2675701" y="3902919"/>
        <a:ext cx="8596884" cy="831621"/>
      </dsp:txXfrm>
    </dsp:sp>
    <dsp:sp modelId="{81129D11-95D2-496E-B877-551AE0C958B1}">
      <dsp:nvSpPr>
        <dsp:cNvPr id="0" name=""/>
        <dsp:cNvSpPr/>
      </dsp:nvSpPr>
      <dsp:spPr>
        <a:xfrm>
          <a:off x="295959" y="3406557"/>
          <a:ext cx="2080273" cy="14568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Выбор </a:t>
          </a:r>
          <a:r>
            <a:rPr lang="ru-RU" sz="1400" b="1" kern="1200" dirty="0" err="1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тьюторской</a:t>
          </a:r>
          <a:r>
            <a:rPr lang="ru-RU" sz="14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команды 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7076" y="3477674"/>
        <a:ext cx="1938039" cy="1314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9FC36-3732-408B-82D5-3F9098F83810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7866F-191B-42FD-846B-9645B4C28D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348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3FEBDC-4918-49E7-8247-8D692BD10A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93E00D-7F29-4BDD-92EC-BDB6827464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F23432-4FD9-49D5-B2F6-23DCED9E0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C6A9F0-41CC-4B30-8E2B-EE9C21E3E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42FFF7-652E-4127-9C2D-304157829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3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55D71B-2333-425B-8353-F765950F7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CEA2BA-99C1-4BAA-8D06-482E56D10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3DAF87-D91D-43FD-8CC7-1CCDEEE57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AB07A3-A2B5-4F0D-85A2-DB14FE993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052ED3-0953-4F83-9511-5F9A69E4D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8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288866E-A19D-42E5-ACFC-F0D3E9299F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88296C9-2769-4382-BBF2-9E207B43B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E35519-B58D-4271-9125-B7874B2D8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56603F-82F4-477A-A57C-9A739AC49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CCFB75-B921-44CC-B80E-DC6C1F2DE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918A42-29F6-4AAD-BC2D-48D900478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5ACA19-26E4-4A62-974B-AB3E612F2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147840-5BFB-4EAB-8D7B-DC4051BA7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6025CB-F7EB-49EA-AD55-394D7CB0E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3449B7-A398-4756-BF87-827023EDE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2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C79D7F-BC86-46B8-BDD5-CDF333531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EB5B14-8889-4953-A5D7-93D9B6038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B7C329-DC0D-499A-8584-4383FCCAB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6152C1-CCE5-42FA-A345-A7D7A3825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6FC161-E9E3-42A4-AB0D-F81950033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2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90B11C-35F7-4F0D-B0CC-7791B7144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D01A4E-F114-4BCA-8173-648BD3EA81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C4370A-1021-4924-B6CC-A63D962C1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8BC94F-9A7B-40A6-ABFD-F8D526A3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1668C6-B829-4159-8A0D-9D871C948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731246-8188-4714-BD64-A9CA36E3B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55350E-D696-49E9-BABC-F786CC361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40D2AF-0465-4862-8532-F2B4972E3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7E7C0F-663C-49A2-BE25-BA47DA8C7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8D1E5A6-F93F-4E4B-AD16-59CF7E879A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63E8FDE-2282-4692-89B7-96FEC6EB57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88CED6F-1F6C-4409-96C0-342226F7D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6047583-075D-4FCF-8687-08BEEDC4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5110BF7-6227-4C75-8BE5-1C07B8DAD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9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A453B0-99CF-4CEE-9560-D8206536A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E27E261-DFCD-4319-9E11-4F708AFE3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13FC2E1-E9F2-4B63-A7A7-93335320F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C227C16-FE9E-4428-906E-397E29120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01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E5C80C5-655F-4856-A34A-20BDF88FB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3940BB3-58EE-49ED-B222-461D5FDE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D8A4063-F651-46AB-8AA2-D1DA86824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6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373BF8-5A34-49AB-A153-5E122357C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A446E9-2DAA-486E-990E-7CD530522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BDE19CC-1ACA-41C7-A514-CC9E8F0D6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D6898A-4749-4C8B-A482-69D24C689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D7E8C2-62EB-45E3-AE60-98C70B7D4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4A1215-91AB-4F0E-8C1D-4D87DF094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4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9DB568-E084-4CCD-B982-F259B78F3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FEA9BD6-2394-45FE-BB99-73C4074B47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57D33C7-8B9A-4F72-BDEC-D4F3636D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BD4989-DAB1-4053-9D24-962037AC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4FDE36-C307-46DC-8843-B07AAA69B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6FFDE3-574D-4714-B505-4A940B2D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D49601-60EC-4069-9185-585D659C2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91F2A8-F769-40E1-9AF8-FDEDDB743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8EBABE-D23B-4A92-A868-90AE1BBA4B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5FFFFD-389A-4A67-BE45-8749501A1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E480DD-4C83-4C2B-936C-84611D38A4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8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13F7EA-5A08-45A1-A551-CBEF7DF42A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8603" y="4680847"/>
            <a:ext cx="7016321" cy="1538156"/>
          </a:xfrm>
          <a:noFill/>
        </p:spPr>
        <p:txBody>
          <a:bodyPr>
            <a:normAutofit lnSpcReduction="10000"/>
          </a:bodyPr>
          <a:lstStyle/>
          <a:p>
            <a:endParaRPr lang="ru-RU" sz="1100" dirty="0">
              <a:solidFill>
                <a:srgbClr val="080808"/>
              </a:solidFill>
            </a:endParaRPr>
          </a:p>
          <a:p>
            <a:r>
              <a:rPr lang="ru-RU" sz="2000" b="1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Боровкова Тамара Ивановна</a:t>
            </a:r>
            <a:r>
              <a:rPr lang="ru-RU" sz="1900" dirty="0">
                <a:solidFill>
                  <a:srgbClr val="080808"/>
                </a:solidFill>
              </a:rPr>
              <a:t>, </a:t>
            </a:r>
            <a:r>
              <a:rPr lang="ru-RU" sz="1900" dirty="0" err="1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к.п.н</a:t>
            </a:r>
            <a:r>
              <a:rPr lang="ru-RU" sz="1900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доцент, федеральный эксперт МТА, сертифицированный МТА тьютор, заслуженный учитель России</a:t>
            </a:r>
          </a:p>
          <a:p>
            <a:r>
              <a:rPr lang="ru-RU" sz="1900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Владивосток, 2020</a:t>
            </a:r>
          </a:p>
          <a:p>
            <a:endParaRPr lang="ru-RU" sz="1100" dirty="0">
              <a:solidFill>
                <a:srgbClr val="080808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348BAC-2794-42F8-AF5D-3CB4AF2D7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4098" y="1302623"/>
            <a:ext cx="7995953" cy="3284149"/>
          </a:xfrm>
          <a:noFill/>
        </p:spPr>
        <p:txBody>
          <a:bodyPr anchor="ctr">
            <a:normAutofit/>
          </a:bodyPr>
          <a:lstStyle/>
          <a:p>
            <a:r>
              <a:rPr lang="ru-RU" sz="2800" b="1" i="0" dirty="0">
                <a:solidFill>
                  <a:srgbClr val="080808"/>
                </a:solidFill>
                <a:effectLst/>
                <a:latin typeface="Times New Roman" panose="02020603050405020304" pitchFamily="18" charset="0"/>
              </a:rPr>
              <a:t>«Практика взращивания </a:t>
            </a:r>
            <a:r>
              <a:rPr lang="ru-RU" sz="2800" b="1" i="0" dirty="0" err="1">
                <a:solidFill>
                  <a:srgbClr val="080808"/>
                </a:solidFill>
                <a:effectLst/>
                <a:latin typeface="Times New Roman" panose="02020603050405020304" pitchFamily="18" charset="0"/>
              </a:rPr>
              <a:t>тьюторской</a:t>
            </a:r>
            <a:r>
              <a:rPr lang="ru-RU" sz="2800" b="1" i="0" dirty="0">
                <a:solidFill>
                  <a:srgbClr val="080808"/>
                </a:solidFill>
                <a:effectLst/>
                <a:latin typeface="Times New Roman" panose="02020603050405020304" pitchFamily="18" charset="0"/>
              </a:rPr>
              <a:t> компетенции у педагогов системы дополнительного образования ( на примере ВДЦ «Океан»)»</a:t>
            </a:r>
            <a:endParaRPr lang="ru-RU" sz="2800" b="1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14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EE10694-0026-4FDA-89C5-FD3802469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5515" y="1284045"/>
            <a:ext cx="8506636" cy="537158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Вывод.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Обобщенная трудовая функция «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тьюторское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сопровождение» в соответствии с профессиональным стандартом «Специалист в области воспитания» может быть реализована тьютором, педагогом с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тьюторской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позицией (учителем, педагогом дополнительного образования), вожатым с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тьюторской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позицией, тьютором-консультантом, тьютором-стажером, тьютором-волонтером в рамках разработанной модели «Командное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тьюторство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2600" b="1" i="1" kern="10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Существует сертифицированная МТА практика </a:t>
            </a:r>
            <a:r>
              <a:rPr lang="ru-RU" sz="2600" b="1" i="1" kern="100" dirty="0" err="1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тьюторства</a:t>
            </a:r>
            <a:r>
              <a:rPr lang="ru-RU" sz="2600" b="1" i="1" kern="10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 в ДПО. Её ценность в следующем: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практика соответствует корпоративному стандарту МТА;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рекомендована федеральным, региональным и муниципальным органам управления образованием привлекать авторов и коллектив организации в качестве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стажировочной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и экспериментальной площадки по вопросам индивидуализации образования.</a:t>
            </a:r>
            <a:endParaRPr lang="ru-RU" sz="2300" kern="100" dirty="0">
              <a:effectLst/>
              <a:latin typeface="Arial" panose="020B0604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ru-RU" sz="1900" b="1" kern="100" dirty="0">
              <a:effectLst/>
              <a:latin typeface="Arial" panose="020B0604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endParaRPr lang="ru-RU" sz="10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6FE6D65-16A7-47FF-8B79-3E0BB74CE9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11" b="-2"/>
          <a:stretch/>
        </p:blipFill>
        <p:spPr>
          <a:xfrm>
            <a:off x="0" y="1339061"/>
            <a:ext cx="3492708" cy="5167206"/>
          </a:xfrm>
          <a:prstGeom prst="rect">
            <a:avLst/>
          </a:prstGeom>
          <a:effectLst/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8B1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021B7E00-843D-4DCB-80A2-44D151E01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07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0" y="3232229"/>
            <a:ext cx="12192000" cy="809557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Практика взращивания </a:t>
            </a:r>
            <a:r>
              <a:rPr kumimoji="0" lang="ru-RU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тьюторской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 компетенции у педагогов системы дополнительного образования ( на примере ВДЦ «Океан»)</a:t>
            </a:r>
            <a:endParaRPr lang="ru-RU" dirty="0">
              <a:solidFill>
                <a:srgbClr val="CC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47099" y="4511100"/>
            <a:ext cx="5454482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Боровкова Тамара Ивановна, самозанятый, федеральный эксперт в области индивидуализации и </a:t>
            </a:r>
            <a:r>
              <a:rPr kumimoji="0" lang="ru-RU" sz="1600" b="0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тьюторства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сертифицированный тьютор, </a:t>
            </a:r>
            <a:r>
              <a:rPr kumimoji="0" lang="ru-RU" sz="1600" b="0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к.п.н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., доцент</a:t>
            </a:r>
          </a:p>
          <a:p>
            <a:pPr lvl="0" algn="r"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39" b="17023"/>
          <a:stretch/>
        </p:blipFill>
        <p:spPr>
          <a:xfrm>
            <a:off x="4170583" y="116069"/>
            <a:ext cx="4098940" cy="202229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576085" y="2614200"/>
            <a:ext cx="9039828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V Дальневосточный фестиваль «Педагогическая весна»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90079" y="6031095"/>
            <a:ext cx="261184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28 - 30 марта 2023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программы пов квал\Программы 2023\Пед весна 2023\r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623" y="208542"/>
            <a:ext cx="2428277" cy="150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4" y="754434"/>
            <a:ext cx="3982979" cy="100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40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46E828-791B-46F2-92CD-F51010A8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1124262"/>
            <a:ext cx="2575719" cy="4418980"/>
          </a:xfrm>
        </p:spPr>
        <p:txBody>
          <a:bodyPr>
            <a:normAutofit/>
          </a:bodyPr>
          <a:lstStyle/>
          <a:p>
            <a:pPr marR="0" lvl="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Для решение каких проблем «Океана» требуется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тьюторская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компетенция сотрудников?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ru-RU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C6EA7F-008D-4B53-80BD-F1A3E8E22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2164" y="1352303"/>
            <a:ext cx="7415215" cy="5140702"/>
          </a:xfrm>
        </p:spPr>
        <p:txBody>
          <a:bodyPr anchor="ctr">
            <a:normAutofit/>
          </a:bodyPr>
          <a:lstStyle/>
          <a:p>
            <a:pPr indent="450215">
              <a:spcAft>
                <a:spcPts val="800"/>
              </a:spcAft>
            </a:pPr>
            <a:r>
              <a:rPr lang="ru-RU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рамках реализации Концепции общенациональной системы выявления и развития молодых талантов поставлена задача по созданию образовательных программ, позволяющих реализовывать и раскрывать потенциал у молодёжи. </a:t>
            </a:r>
          </a:p>
          <a:p>
            <a:pPr indent="450215">
              <a:spcAft>
                <a:spcPts val="800"/>
              </a:spcAft>
            </a:pPr>
            <a:r>
              <a:rPr lang="ru-RU" sz="2600" dirty="0">
                <a:solidFill>
                  <a:srgbClr val="FE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Принятие индивидуализации как ценности в проекте «Океана». </a:t>
            </a:r>
          </a:p>
          <a:p>
            <a:pPr indent="450215">
              <a:spcAft>
                <a:spcPts val="800"/>
              </a:spcAft>
            </a:pPr>
            <a:r>
              <a:rPr lang="ru-RU" sz="2600" dirty="0">
                <a:solidFill>
                  <a:srgbClr val="FE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Формирование компетенций сотрудников, необходимых для успешной реализации стратегии развития Центра, к</a:t>
            </a:r>
            <a:r>
              <a:rPr lang="ru-RU" sz="2600" b="1" dirty="0">
                <a:solidFill>
                  <a:srgbClr val="FE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орректировки стандартов его кадровой политики.</a:t>
            </a:r>
          </a:p>
          <a:p>
            <a:endParaRPr lang="ru-RU" sz="17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747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679A8-9AB7-404B-ABB0-AD339B4F9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ru-RU" sz="3100" dirty="0">
                <a:solidFill>
                  <a:srgbClr val="FFFFFF"/>
                </a:solidFill>
                <a:latin typeface="Times New Roman" panose="02020603050405020304" pitchFamily="18" charset="0"/>
                <a:ea typeface="+mn-ea"/>
                <a:cs typeface="+mn-cs"/>
              </a:rPr>
              <a:t>- Как организовано корпоративное обучение тьюторов для ВДЦ: базовые принципы, технология, специфика?</a:t>
            </a:r>
            <a:br>
              <a:rPr lang="ru-RU" sz="3100" dirty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+mn-cs"/>
              </a:rPr>
            </a:br>
            <a:endParaRPr lang="ru-RU" sz="3100" dirty="0">
              <a:solidFill>
                <a:srgbClr val="FFFFFF"/>
              </a:solidFill>
            </a:endParaRPr>
          </a:p>
        </p:txBody>
      </p:sp>
      <p:sp>
        <p:nvSpPr>
          <p:cNvPr id="31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ED194F-A0BA-4A58-9455-052B42F0A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2909" y="900814"/>
            <a:ext cx="6474470" cy="5703134"/>
          </a:xfrm>
        </p:spPr>
        <p:txBody>
          <a:bodyPr anchor="ctr">
            <a:normAutofit fontScale="62500" lnSpcReduction="20000"/>
          </a:bodyPr>
          <a:lstStyle/>
          <a:p>
            <a:pPr indent="450215">
              <a:spcAft>
                <a:spcPts val="800"/>
              </a:spcAft>
            </a:pPr>
            <a:endParaRPr lang="ru-RU" sz="1700" dirty="0">
              <a:solidFill>
                <a:srgbClr val="FEFF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800"/>
              </a:spcAft>
            </a:pPr>
            <a:endParaRPr lang="ru-RU" sz="1700" dirty="0">
              <a:solidFill>
                <a:srgbClr val="FE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70000"/>
              </a:lnSpc>
              <a:spcAft>
                <a:spcPts val="800"/>
              </a:spcAft>
            </a:pPr>
            <a:r>
              <a:rPr lang="ru-RU" sz="2600" dirty="0">
                <a:solidFill>
                  <a:srgbClr val="FE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Работа была организована как индивидуальная, так и коллективная в малой и большой группах, модераторами которой были тьюторы-стажеры с опытом </a:t>
            </a:r>
            <a:r>
              <a:rPr lang="ru-RU" sz="2600" dirty="0" err="1">
                <a:solidFill>
                  <a:srgbClr val="FE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тьюторской</a:t>
            </a:r>
            <a:r>
              <a:rPr lang="ru-RU" sz="2600" dirty="0">
                <a:solidFill>
                  <a:srgbClr val="FE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практики с отрядом в программе «Приморский интеллект».</a:t>
            </a:r>
          </a:p>
          <a:p>
            <a:pPr indent="450215">
              <a:lnSpc>
                <a:spcPct val="170000"/>
              </a:lnSpc>
              <a:spcAft>
                <a:spcPts val="800"/>
              </a:spcAft>
            </a:pPr>
            <a:r>
              <a:rPr lang="ru-RU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Тьюторы-модераторы в рамках программы осмыслили свой опыт и представили </a:t>
            </a:r>
            <a:r>
              <a:rPr lang="ru-RU" sz="26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рефлексивное портфолио</a:t>
            </a:r>
            <a:r>
              <a:rPr lang="ru-RU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ставшее ориентиром для вхождения новых тьюторов-стажеров в пространство экспериментальной апробации складывающейся модели </a:t>
            </a:r>
            <a:r>
              <a:rPr lang="ru-RU" sz="2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тьюторского</a:t>
            </a:r>
            <a:r>
              <a:rPr lang="ru-RU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сопровождения участника тематической программы, показали инструментарий и дали рекомендации по </a:t>
            </a:r>
            <a:r>
              <a:rPr lang="ru-RU" sz="2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тьюторской</a:t>
            </a:r>
            <a:r>
              <a:rPr lang="ru-RU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работе, обеспечивали возможность проявить и реализовать свой личный интерес.</a:t>
            </a:r>
          </a:p>
          <a:p>
            <a:pPr indent="450215">
              <a:spcAft>
                <a:spcPts val="800"/>
              </a:spcAft>
            </a:pPr>
            <a:endParaRPr lang="ru-RU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>
              <a:spcAft>
                <a:spcPts val="800"/>
              </a:spcAft>
            </a:pPr>
            <a:endParaRPr lang="ru-RU" sz="1700" dirty="0">
              <a:solidFill>
                <a:srgbClr val="FE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7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362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63312D-0526-4F06-826C-239324C68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322" y="837744"/>
            <a:ext cx="9797494" cy="751214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3AD9EB-AA4F-4167-BA39-87B13F69F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81" y="2543175"/>
            <a:ext cx="10694534" cy="4208640"/>
          </a:xfrm>
        </p:spPr>
        <p:txBody>
          <a:bodyPr anchor="ctr">
            <a:normAutofit fontScale="25000" lnSpcReduction="20000"/>
          </a:bodyPr>
          <a:lstStyle/>
          <a:p>
            <a:pPr marL="228600" marR="0" lvl="0" indent="45021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marR="0" lvl="0" indent="450215" algn="just" defTabSz="914400" rtl="0" eaLnBrk="1" fontAlgn="auto" latinLnBrk="0" hangingPunct="1">
              <a:lnSpc>
                <a:spcPct val="17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Освоение новых норм общения, новых социальных ролей, </a:t>
            </a:r>
            <a:r>
              <a:rPr kumimoji="0" lang="ru-RU" sz="6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включение в межличностный обмен предполагали взаимодействие на уровне «</a:t>
            </a:r>
            <a:r>
              <a:rPr kumimoji="0" lang="ru-RU" sz="6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 –благополучен</a:t>
            </a:r>
            <a:r>
              <a:rPr kumimoji="0" lang="ru-RU" sz="6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kumimoji="0" lang="ru-RU" sz="6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Ты – благополучен</a:t>
            </a:r>
            <a:r>
              <a:rPr kumimoji="0" lang="ru-RU" sz="6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», мотивация достижения успеха, понимание важности и значимости представленности себя в Другом (В.А. Петровский), рефлексия продуктов </a:t>
            </a:r>
            <a:r>
              <a:rPr kumimoji="0" lang="ru-RU" sz="6400" b="0" i="0" u="none" strike="noStrike" kern="18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совместной деятельности ее участниками, </a:t>
            </a:r>
            <a:r>
              <a:rPr kumimoji="0" lang="ru-RU" sz="6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картирование интересов и возможностей, инициирование диалога, дискуссии для уточнения собственных личностных смыслов участия в программе при работе с методикой предельных смыслов Д. Леонтьева над вопросом «Зачем мне нужны курсы «</a:t>
            </a:r>
            <a:r>
              <a:rPr kumimoji="0" lang="ru-RU" sz="6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Тьюторское</a:t>
            </a:r>
            <a:r>
              <a:rPr kumimoji="0" lang="ru-RU" sz="6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сопровождение в образовании?» и др.</a:t>
            </a:r>
          </a:p>
          <a:p>
            <a:pPr indent="450215" algn="just">
              <a:lnSpc>
                <a:spcPct val="170000"/>
              </a:lnSpc>
              <a:spcAft>
                <a:spcPts val="800"/>
              </a:spcAft>
              <a:defRPr/>
            </a:pPr>
            <a:r>
              <a:rPr lang="ru-RU" sz="6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Рефлексия, </a:t>
            </a:r>
            <a:r>
              <a:rPr lang="ru-RU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понимаемая как способ коррекции своей деятельности для построения шага развития, получила понимание как руководства к действию, </a:t>
            </a:r>
            <a:r>
              <a:rPr lang="ru-RU" sz="6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как </a:t>
            </a:r>
            <a:r>
              <a:rPr lang="ru-RU" sz="64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главный принцип деятельности </a:t>
            </a:r>
            <a:r>
              <a:rPr lang="ru-RU" sz="6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тьютора-стажера в общении с детьми, важное новообразование и у тьютора, и у </a:t>
            </a:r>
            <a:r>
              <a:rPr lang="ru-RU" sz="6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тьюторанта</a:t>
            </a:r>
            <a:r>
              <a:rPr lang="ru-RU" sz="6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6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>
              <a:spcAft>
                <a:spcPts val="800"/>
              </a:spcAft>
              <a:defRPr/>
            </a:pPr>
            <a:endParaRPr lang="ru-RU" sz="3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>
              <a:spcAft>
                <a:spcPts val="800"/>
              </a:spcAft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2074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09094-BC15-4E2D-BA0E-15FC7B1E3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ru-RU" sz="3400" dirty="0">
                <a:solidFill>
                  <a:srgbClr val="FFFFFF"/>
                </a:solidFill>
                <a:latin typeface="Times New Roman" panose="02020603050405020304" pitchFamily="18" charset="0"/>
                <a:ea typeface="+mn-ea"/>
                <a:cs typeface="+mn-cs"/>
              </a:rPr>
              <a:t>- Почему для ВДЦ «Океан» одна из наиболее актуальных моделей — модель коллективного </a:t>
            </a:r>
            <a:r>
              <a:rPr lang="ru-RU" sz="3400" dirty="0" err="1">
                <a:solidFill>
                  <a:srgbClr val="FFFFFF"/>
                </a:solidFill>
                <a:latin typeface="Times New Roman" panose="02020603050405020304" pitchFamily="18" charset="0"/>
                <a:ea typeface="+mn-ea"/>
                <a:cs typeface="+mn-cs"/>
              </a:rPr>
              <a:t>тьюторства</a:t>
            </a:r>
            <a:r>
              <a:rPr lang="ru-RU" sz="3400" dirty="0">
                <a:solidFill>
                  <a:srgbClr val="FFFFFF"/>
                </a:solidFill>
                <a:latin typeface="Times New Roman" panose="02020603050405020304" pitchFamily="18" charset="0"/>
                <a:ea typeface="+mn-ea"/>
                <a:cs typeface="+mn-cs"/>
              </a:rPr>
              <a:t>?</a:t>
            </a:r>
            <a:br>
              <a:rPr lang="ru-RU" sz="3400" dirty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+mn-cs"/>
              </a:rPr>
            </a:br>
            <a:endParaRPr lang="ru-RU" sz="3400" dirty="0">
              <a:solidFill>
                <a:srgbClr val="FFFFFF"/>
              </a:solidFill>
            </a:endParaRPr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0266AA-DB98-4B9D-89E2-88CC86C30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844" y="1946973"/>
            <a:ext cx="5901389" cy="4570221"/>
          </a:xfrm>
        </p:spPr>
        <p:txBody>
          <a:bodyPr anchor="ctr">
            <a:normAutofit fontScale="25000" lnSpcReduction="20000"/>
          </a:bodyPr>
          <a:lstStyle/>
          <a:p>
            <a:pPr indent="450215">
              <a:spcAft>
                <a:spcPts val="800"/>
              </a:spcAft>
            </a:pPr>
            <a:endParaRPr lang="ru-RU" sz="1800" dirty="0">
              <a:solidFill>
                <a:srgbClr val="FE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>
              <a:spcAft>
                <a:spcPts val="800"/>
              </a:spcAft>
            </a:pPr>
            <a:endParaRPr lang="ru-RU" sz="2900" dirty="0">
              <a:solidFill>
                <a:srgbClr val="FE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>
              <a:lnSpc>
                <a:spcPct val="170000"/>
              </a:lnSpc>
              <a:spcAft>
                <a:spcPts val="800"/>
              </a:spcAft>
            </a:pPr>
            <a:r>
              <a:rPr lang="ru-RU" sz="7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Творческие отчеты-портфолио модераторов групповой работы, тьюторов-стажеров,</a:t>
            </a:r>
            <a:r>
              <a:rPr lang="ru-RU" sz="7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7200" dirty="0">
                <a:solidFill>
                  <a:srgbClr val="FE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проекты слушателей по реализации собственных идей, моделей </a:t>
            </a:r>
            <a:r>
              <a:rPr lang="ru-RU" sz="7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показали реальную перспективу вхождения в новый этап эксперимента по реализации направления </a:t>
            </a:r>
            <a:r>
              <a:rPr lang="ru-RU" sz="72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«индивидуализация» </a:t>
            </a:r>
            <a:r>
              <a:rPr lang="ru-RU" sz="7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7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океанского </a:t>
            </a:r>
            <a:r>
              <a:rPr lang="ru-RU" sz="7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проекта </a:t>
            </a:r>
            <a:r>
              <a:rPr lang="ru-RU" sz="7200" dirty="0">
                <a:solidFill>
                  <a:srgbClr val="FE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командой, состоящей из обученных на курсах учителей Школы и педагогов дополнительного образования ВДЦ «Океан».</a:t>
            </a:r>
          </a:p>
          <a:p>
            <a:pPr indent="450215">
              <a:spcAft>
                <a:spcPts val="800"/>
              </a:spcAft>
            </a:pPr>
            <a:endParaRPr lang="ru-RU" sz="29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>
              <a:spcAft>
                <a:spcPts val="800"/>
              </a:spcAft>
            </a:pPr>
            <a:endParaRPr lang="ru-RU" sz="2900" dirty="0">
              <a:solidFill>
                <a:srgbClr val="FE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>
              <a:spcAft>
                <a:spcPts val="800"/>
              </a:spcAft>
            </a:pPr>
            <a:endParaRPr lang="ru-RU" sz="2900" dirty="0">
              <a:solidFill>
                <a:srgbClr val="FE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>
              <a:spcAft>
                <a:spcPts val="800"/>
              </a:spcAft>
            </a:pPr>
            <a:endParaRPr lang="ru-RU" sz="1700" dirty="0">
              <a:solidFill>
                <a:srgbClr val="FE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7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759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E856FD-3F9C-4DAE-B140-69669DBDD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Индивидуальный прогресс каждого участника </a:t>
            </a:r>
            <a:endParaRPr lang="ru-RU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8B1A49-BBCE-44A2-8F75-90BD631F6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1"/>
            <a:ext cx="10143896" cy="4134587"/>
          </a:xfrm>
        </p:spPr>
        <p:txBody>
          <a:bodyPr anchor="t">
            <a:normAutofit/>
          </a:bodyPr>
          <a:lstStyle/>
          <a:p>
            <a:pPr indent="450215"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 продемонстрирован на итоговом занятии – защите выпускных работ по теме «Проектная идея реализации полученных в ходе курсов знаний, умений, компетенций в предстоящей тематической образовательной программе в марте 2020 года в ВДЦ «Океан»;</a:t>
            </a:r>
          </a:p>
          <a:p>
            <a:pPr indent="450215"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 проектная идея обсуждалась в малых группах из 3-4 человек, обязательно включающих в себя учителя и педагога дополнительного образования, ранее не взаимодействовавших в рамках реализуемых программ.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481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5A2E5-1ACD-4369-A543-43BC906ED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kern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</a:t>
            </a:r>
            <a:r>
              <a:rPr lang="en-US" b="1" u="sng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</a:t>
            </a:r>
            <a:r>
              <a:rPr lang="en-US" b="1" u="sng" kern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омандно</a:t>
            </a:r>
            <a:r>
              <a:rPr lang="ru-RU" b="1" u="sng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en-US" b="1" u="sng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</a:t>
            </a:r>
            <a:r>
              <a:rPr lang="ru-RU" b="1" u="sng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lang="en-US" b="1" u="sng" kern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юторств</a:t>
            </a:r>
            <a:r>
              <a:rPr lang="ru-RU" b="1" u="sng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D18BEC2-A3F4-4024-857D-B5BBFAEE8E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357681"/>
              </p:ext>
            </p:extLst>
          </p:nvPr>
        </p:nvGraphicFramePr>
        <p:xfrm>
          <a:off x="629587" y="1628471"/>
          <a:ext cx="11317574" cy="4864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7539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C3DEBB2-D54E-470C-86B3-631BDDF6C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45820"/>
            <a:ext cx="6087194" cy="5166360"/>
          </a:xfrm>
          <a:custGeom>
            <a:avLst/>
            <a:gdLst>
              <a:gd name="connsiteX0" fmla="*/ 0 w 6087194"/>
              <a:gd name="connsiteY0" fmla="*/ 0 h 5166360"/>
              <a:gd name="connsiteX1" fmla="*/ 155740 w 6087194"/>
              <a:gd name="connsiteY1" fmla="*/ 0 h 5166360"/>
              <a:gd name="connsiteX2" fmla="*/ 5867656 w 6087194"/>
              <a:gd name="connsiteY2" fmla="*/ 0 h 5166360"/>
              <a:gd name="connsiteX3" fmla="*/ 6087194 w 6087194"/>
              <a:gd name="connsiteY3" fmla="*/ 0 h 5166360"/>
              <a:gd name="connsiteX4" fmla="*/ 3693315 w 6087194"/>
              <a:gd name="connsiteY4" fmla="*/ 5166360 h 5166360"/>
              <a:gd name="connsiteX5" fmla="*/ 3473777 w 6087194"/>
              <a:gd name="connsiteY5" fmla="*/ 5166360 h 5166360"/>
              <a:gd name="connsiteX6" fmla="*/ 155740 w 6087194"/>
              <a:gd name="connsiteY6" fmla="*/ 5166360 h 5166360"/>
              <a:gd name="connsiteX7" fmla="*/ 0 w 6087194"/>
              <a:gd name="connsiteY7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7194" h="5166360">
                <a:moveTo>
                  <a:pt x="0" y="0"/>
                </a:moveTo>
                <a:lnTo>
                  <a:pt x="155740" y="0"/>
                </a:lnTo>
                <a:lnTo>
                  <a:pt x="5867656" y="0"/>
                </a:lnTo>
                <a:lnTo>
                  <a:pt x="6087194" y="0"/>
                </a:lnTo>
                <a:lnTo>
                  <a:pt x="3693315" y="5166360"/>
                </a:lnTo>
                <a:lnTo>
                  <a:pt x="3473777" y="5166360"/>
                </a:lnTo>
                <a:lnTo>
                  <a:pt x="155740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9">
            <a:extLst>
              <a:ext uri="{FF2B5EF4-FFF2-40B4-BE49-F238E27FC236}">
                <a16:creationId xmlns:a16="http://schemas.microsoft.com/office/drawing/2014/main" id="{268033CC-D08D-4609-83FF-2537764F4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26915" y="844868"/>
            <a:ext cx="8465085" cy="5167312"/>
          </a:xfrm>
          <a:custGeom>
            <a:avLst/>
            <a:gdLst>
              <a:gd name="connsiteX0" fmla="*/ 2612652 w 8465085"/>
              <a:gd name="connsiteY0" fmla="*/ 0 h 5167312"/>
              <a:gd name="connsiteX1" fmla="*/ 7243482 w 8465085"/>
              <a:gd name="connsiteY1" fmla="*/ 0 h 5167312"/>
              <a:gd name="connsiteX2" fmla="*/ 8465085 w 8465085"/>
              <a:gd name="connsiteY2" fmla="*/ 0 h 5167312"/>
              <a:gd name="connsiteX3" fmla="*/ 8465085 w 8465085"/>
              <a:gd name="connsiteY3" fmla="*/ 5167312 h 5167312"/>
              <a:gd name="connsiteX4" fmla="*/ 7243482 w 8465085"/>
              <a:gd name="connsiteY4" fmla="*/ 5167312 h 5167312"/>
              <a:gd name="connsiteX5" fmla="*/ 221324 w 8465085"/>
              <a:gd name="connsiteY5" fmla="*/ 5167312 h 5167312"/>
              <a:gd name="connsiteX6" fmla="*/ 2615203 w 8465085"/>
              <a:gd name="connsiteY6" fmla="*/ 952 h 5167312"/>
              <a:gd name="connsiteX7" fmla="*/ 2612652 w 8465085"/>
              <a:gd name="connsiteY7" fmla="*/ 952 h 5167312"/>
              <a:gd name="connsiteX8" fmla="*/ 0 w 8465085"/>
              <a:gd name="connsiteY8" fmla="*/ 0 h 5167312"/>
              <a:gd name="connsiteX9" fmla="*/ 2274554 w 8465085"/>
              <a:gd name="connsiteY9" fmla="*/ 0 h 5167312"/>
              <a:gd name="connsiteX10" fmla="*/ 2274554 w 8465085"/>
              <a:gd name="connsiteY10" fmla="*/ 952 h 5167312"/>
              <a:gd name="connsiteX11" fmla="*/ 0 w 8465085"/>
              <a:gd name="connsiteY11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65085" h="5167312">
                <a:moveTo>
                  <a:pt x="2612652" y="0"/>
                </a:moveTo>
                <a:lnTo>
                  <a:pt x="7243482" y="0"/>
                </a:lnTo>
                <a:lnTo>
                  <a:pt x="8465085" y="0"/>
                </a:lnTo>
                <a:lnTo>
                  <a:pt x="8465085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2612652" y="952"/>
                </a:lnTo>
                <a:close/>
                <a:moveTo>
                  <a:pt x="0" y="0"/>
                </a:moveTo>
                <a:lnTo>
                  <a:pt x="2274554" y="0"/>
                </a:lnTo>
                <a:lnTo>
                  <a:pt x="2274554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BADA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96720E-375A-47B1-BE73-B4103EC7E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841614"/>
            <a:ext cx="3409508" cy="3173819"/>
          </a:xfrm>
        </p:spPr>
        <p:txBody>
          <a:bodyPr>
            <a:normAutofit/>
          </a:bodyPr>
          <a:lstStyle/>
          <a:p>
            <a:pPr marR="0" lvl="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Сущность модели , которая реализуется независимо от специфики новых групп обучающихся в ВДЦ «Океан»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A946E2-4D01-4755-B705-8CB5FD911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272" y="374754"/>
            <a:ext cx="6313951" cy="5491255"/>
          </a:xfrm>
        </p:spPr>
        <p:txBody>
          <a:bodyPr anchor="ctr">
            <a:normAutofit fontScale="40000" lnSpcReduction="20000"/>
          </a:bodyPr>
          <a:lstStyle/>
          <a:p>
            <a:pPr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None/>
              <a:tabLst/>
              <a:defRPr/>
            </a:pPr>
            <a:r>
              <a:rPr kumimoji="0" lang="ru-RU" sz="7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Модель </a:t>
            </a:r>
            <a:r>
              <a:rPr kumimoji="0" lang="ru-RU" sz="7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тьюторской</a:t>
            </a:r>
            <a:r>
              <a:rPr kumimoji="0" lang="ru-RU" sz="7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деятельности коллективно определена как цепочка следующих действий: </a:t>
            </a:r>
          </a:p>
          <a:p>
            <a:pPr marL="914400" marR="0" lvl="0" indent="-685800" algn="l" defTabSz="914400" rtl="0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5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остановка деятельности </a:t>
            </a:r>
            <a:r>
              <a:rPr kumimoji="0" lang="ru-RU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kumimoji="0" lang="ru-RU" sz="5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рефлексия затруднений </a:t>
            </a:r>
            <a:r>
              <a:rPr kumimoji="0" lang="ru-RU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kumimoji="0" lang="ru-RU" sz="5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критическое осмысление их причин </a:t>
            </a:r>
            <a:endParaRPr lang="ru-RU" sz="50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0" marR="0" lvl="0" indent="-342900" algn="l" defTabSz="914400" rtl="0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выбор альтернатив для коррекции способа своей деятельности, мышления, общения, коммуникации </a:t>
            </a:r>
          </a:p>
          <a:p>
            <a:pPr marL="571500" marR="0" lvl="0" indent="-342900" algn="l" defTabSz="914400" rtl="0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пробы следования новой норме.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882684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FA0A1B5FF2B754F89F4F71C57B0937D" ma:contentTypeVersion="9" ma:contentTypeDescription="Создание документа." ma:contentTypeScope="" ma:versionID="3d7f256d21a190c72151573e675c0399">
  <xsd:schema xmlns:xsd="http://www.w3.org/2001/XMLSchema" xmlns:xs="http://www.w3.org/2001/XMLSchema" xmlns:p="http://schemas.microsoft.com/office/2006/metadata/properties" xmlns:ns2="02983632-34ef-4574-babd-ba681ce643a3" targetNamespace="http://schemas.microsoft.com/office/2006/metadata/properties" ma:root="true" ma:fieldsID="98a06fde9c8d270255d55d30d5e4cb92" ns2:_="">
    <xsd:import namespace="02983632-34ef-4574-babd-ba681ce643a3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983632-34ef-4574-babd-ba681ce643a3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02983632-34ef-4574-babd-ba681ce643a3" xsi:nil="true"/>
  </documentManagement>
</p:properties>
</file>

<file path=customXml/itemProps1.xml><?xml version="1.0" encoding="utf-8"?>
<ds:datastoreItem xmlns:ds="http://schemas.openxmlformats.org/officeDocument/2006/customXml" ds:itemID="{61DFD4A5-CA46-47F1-B3DD-B9C48BFBB7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983632-34ef-4574-babd-ba681ce643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3C904E-D8C9-4023-BA86-4543A80C41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7E3521-240F-42CB-862A-DAF0BD14689D}">
  <ds:schemaRefs>
    <ds:schemaRef ds:uri="http://schemas.microsoft.com/office/2006/metadata/properties"/>
    <ds:schemaRef ds:uri="http://schemas.microsoft.com/office/infopath/2007/PartnerControls"/>
    <ds:schemaRef ds:uri="02983632-34ef-4574-babd-ba681ce643a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854</Words>
  <Application>Microsoft Office PowerPoint</Application>
  <PresentationFormat>Широкоэкранный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«Практика взращивания тьюторской компетенции у педагогов системы дополнительного образования ( на примере ВДЦ «Океан»)»</vt:lpstr>
      <vt:lpstr>Презентация PowerPoint</vt:lpstr>
      <vt:lpstr>Для решение каких проблем «Океана» требуется тьюторская компетенция сотрудников? </vt:lpstr>
      <vt:lpstr>- Как организовано корпоративное обучение тьюторов для ВДЦ: базовые принципы, технология, специфика? </vt:lpstr>
      <vt:lpstr>Содержание программы</vt:lpstr>
      <vt:lpstr>- Почему для ВДЦ «Океан» одна из наиболее актуальных моделей — модель коллективного тьюторства? </vt:lpstr>
      <vt:lpstr>Индивидуальный прогресс каждого участника </vt:lpstr>
      <vt:lpstr>Модель «Командное тьюторство»</vt:lpstr>
      <vt:lpstr>Сущность модели , которая реализуется независимо от специфики новых групп обучающихся в ВДЦ «Океан»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«Внутрикорпоративное повышение квалификации педагогов Всероссийского детского центра «Океан» на примере освоения модели «Коллективное тьюторство»</dc:title>
  <dc:creator>Боровкова Тамара Ивановна</dc:creator>
  <cp:lastModifiedBy>79046290830</cp:lastModifiedBy>
  <cp:revision>15</cp:revision>
  <dcterms:created xsi:type="dcterms:W3CDTF">2020-10-24T05:54:17Z</dcterms:created>
  <dcterms:modified xsi:type="dcterms:W3CDTF">2023-03-26T23:57:53Z</dcterms:modified>
</cp:coreProperties>
</file>