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289" r:id="rId3"/>
    <p:sldId id="290" r:id="rId4"/>
    <p:sldId id="278" r:id="rId5"/>
    <p:sldId id="291" r:id="rId6"/>
    <p:sldId id="292" r:id="rId7"/>
    <p:sldId id="296" r:id="rId8"/>
    <p:sldId id="297" r:id="rId9"/>
    <p:sldId id="294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392555"/>
            <a:ext cx="8712968" cy="140499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родителей детей с ОВЗ в Центре психолого-педагогической, медицинской и социальной помощи  Приморского края «Твой Маяк» </a:t>
            </a:r>
            <a:br>
              <a:rPr lang="ru-RU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(практика сопровождения)</a:t>
            </a:r>
            <a:endParaRPr lang="ru-RU" sz="2400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1" y="3933056"/>
            <a:ext cx="5004049" cy="122413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Степкова Оксана Васильевна,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к.п.н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директор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ЦППМСП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«Твой Маяк»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73" y="793630"/>
            <a:ext cx="2240474" cy="1148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553889"/>
            <a:ext cx="1728192" cy="1388566"/>
          </a:xfrm>
          <a:prstGeom prst="rect">
            <a:avLst/>
          </a:prstGeom>
        </p:spPr>
      </p:pic>
      <p:pic>
        <p:nvPicPr>
          <p:cNvPr id="6" name="Picture 2" descr="C:\программы пов квал\Программы 2023\Пед весна 2023\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996" y="793630"/>
            <a:ext cx="1540227" cy="114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742" y="908720"/>
            <a:ext cx="2113729" cy="103373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29000" y="5396477"/>
            <a:ext cx="150304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 марта 2024</a:t>
            </a:r>
            <a:endParaRPr lang="ru-RU" sz="2000" b="1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97552"/>
            <a:ext cx="3347863" cy="230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60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428604"/>
            <a:ext cx="8929718" cy="55786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  <a:p>
            <a:pPr algn="ctr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03346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19211982_1356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1" y="1928802"/>
            <a:ext cx="7143800" cy="4565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22160B16-32C9-4B24-A76C-297FD6E35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3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«Нет случайно родившихся детей. </a:t>
            </a:r>
            <a:r>
              <a:rPr lang="ru-RU" sz="3200" b="0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9728" indent="0">
              <a:buNone/>
            </a:pPr>
            <a:r>
              <a:rPr lang="ru-RU" sz="3200" b="0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Ни</a:t>
            </a:r>
            <a:r>
              <a:rPr lang="ru-RU" sz="3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один Путник Вечности случайно не </a:t>
            </a:r>
            <a:endParaRPr lang="ru-RU" sz="3200" b="0" i="0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sz="3200" b="0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рождается</a:t>
            </a:r>
            <a:r>
              <a:rPr lang="ru-RU" sz="3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 </a:t>
            </a:r>
          </a:p>
          <a:p>
            <a:pPr marL="109728" indent="0">
              <a:buNone/>
            </a:pPr>
            <a:r>
              <a:rPr lang="ru-RU" sz="3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Каждый ребенок есть явление в земной </a:t>
            </a:r>
          </a:p>
          <a:p>
            <a:pPr marL="109728" indent="0">
              <a:buNone/>
            </a:pPr>
            <a:r>
              <a:rPr lang="ru-RU" sz="3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жизни.  Он родился потому, что должен </a:t>
            </a:r>
            <a:endParaRPr lang="ru-RU" sz="3200" b="0" i="0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sz="3200" b="0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был</a:t>
            </a:r>
            <a:r>
              <a:rPr lang="ru-RU" sz="3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родиться.  Родился потому, что </a:t>
            </a:r>
            <a:endParaRPr lang="ru-RU" sz="3200" b="0" i="0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sz="3200" b="0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именно</a:t>
            </a:r>
            <a:r>
              <a:rPr lang="ru-RU" sz="3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его не хватало  миру....» </a:t>
            </a:r>
          </a:p>
          <a:p>
            <a:pPr marL="109728" indent="0">
              <a:buNone/>
            </a:pPr>
            <a:endParaRPr lang="ru-RU" sz="3200" dirty="0">
              <a:latin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65E30E0-A2CD-4A55-8660-9A757BB8F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09728" indent="0"/>
            <a:r>
              <a:rPr lang="ru-RU" sz="28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А. </a:t>
            </a:r>
            <a:r>
              <a:rPr lang="ru-RU" sz="2800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Амонашвили</a:t>
            </a:r>
            <a:r>
              <a:rPr lang="ru-RU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«Спешите, дети, будем </a:t>
            </a:r>
            <a:br>
              <a:rPr lang="ru-RU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учиться летать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80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30E5AEB9-8E00-4481-8C17-6FD037622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1329"/>
            <a:ext cx="8568952" cy="302779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Одним  из  важных  направлений  в  </a:t>
            </a:r>
          </a:p>
          <a:p>
            <a:pPr marL="109728" indent="0">
              <a:buNone/>
            </a:pPr>
            <a:r>
              <a:rPr lang="ru-RU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деятельности  современной  школы  </a:t>
            </a:r>
            <a:endParaRPr lang="ru-RU" sz="3600" b="0" i="0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sz="3600" b="0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является</a:t>
            </a:r>
            <a:r>
              <a:rPr lang="ru-RU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ru-RU" sz="3600" b="0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  <a:r>
              <a:rPr lang="ru-RU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с  семьями  </a:t>
            </a:r>
            <a:endParaRPr lang="ru-RU" sz="3600" b="0" i="0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sz="3600" b="0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родителями) детей с ОВЗ.</a:t>
            </a:r>
            <a:endParaRPr lang="ru-RU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F346023-ADD4-4410-93E7-AE93924F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228998"/>
          </a:xfrm>
        </p:spPr>
        <p:txBody>
          <a:bodyPr>
            <a:normAutofit fontScale="90000"/>
          </a:bodyPr>
          <a:lstStyle/>
          <a:p>
            <a:pPr marL="109728"/>
            <a:r>
              <a:rPr lang="ru-RU" sz="36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Направление</a:t>
            </a:r>
            <a:r>
              <a:rPr lang="ru-RU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ru-RU" sz="36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br>
              <a:rPr lang="ru-RU" sz="31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ЦППМСП </a:t>
            </a:r>
            <a:r>
              <a:rPr lang="ru-RU" sz="3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«Твой Маяк»</a:t>
            </a:r>
            <a:r>
              <a:rPr lang="ru-RU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7461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937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Закон «Об образовании в Российской Федерации» от 29.12.2012 г. № 273</a:t>
            </a:r>
            <a:r>
              <a:rPr lang="ru-RU" sz="4400" dirty="0">
                <a:solidFill>
                  <a:schemeClr val="bg1"/>
                </a:solidFill>
              </a:rPr>
              <a:t/>
            </a:r>
            <a:br>
              <a:rPr lang="ru-RU" sz="4400" dirty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103346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30234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C617F112-598A-4ADB-A5C6-5A626685B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40072"/>
            <a:ext cx="8856983" cy="4525963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ru-RU" sz="2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 Нежелание  родителей  принимать  медицинские </a:t>
            </a:r>
          </a:p>
          <a:p>
            <a:pPr marL="109728" indent="0">
              <a:buNone/>
            </a:pPr>
            <a:r>
              <a:rPr lang="ru-RU" sz="2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диагнозы, избегание специалистов, констатирующих </a:t>
            </a:r>
          </a:p>
          <a:p>
            <a:pPr marL="109728" indent="0">
              <a:buNone/>
            </a:pPr>
            <a:r>
              <a:rPr lang="ru-RU" sz="2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реальную ситуацию.</a:t>
            </a:r>
          </a:p>
          <a:p>
            <a:pPr marL="109728" indent="0">
              <a:buNone/>
            </a:pP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sz="2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 Неоднозначное отношение к комплексной психолого­- медико-педагогической  помощи. </a:t>
            </a:r>
          </a:p>
          <a:p>
            <a:pPr marL="109728" indent="0">
              <a:buNone/>
            </a:pP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sz="2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  Склонность родителей скрывать факты  </a:t>
            </a:r>
            <a:endParaRPr lang="ru-RU" sz="2800" b="0" i="0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sz="2800" b="0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проблемного</a:t>
            </a:r>
            <a:r>
              <a:rPr lang="ru-RU" sz="2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развития ребенка в общении с  </a:t>
            </a:r>
            <a:endParaRPr lang="ru-RU" sz="2800" b="0" i="0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sz="2800" b="0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окружающими</a:t>
            </a:r>
            <a:r>
              <a:rPr lang="ru-RU" sz="2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007F323-3111-4549-BA7F-AC847052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СПЕЦИФИЧЕСКИЕ ОСОБЕННОСТИ РОДИТЕЛЬСКОГО ПОВЕДЕНИЯ</a:t>
            </a:r>
            <a:endParaRPr lang="ru-RU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54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4EFC2078-0C1A-4488-9201-8FD936D09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46085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Категория: </a:t>
            </a:r>
            <a:r>
              <a:rPr lang="ru-RU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родителей этой категории отличает высокий уровень эмоционально-нравственной культуры. </a:t>
            </a:r>
          </a:p>
          <a:p>
            <a:pPr marL="109728" indent="0">
              <a:buNone/>
            </a:pPr>
            <a:r>
              <a:rPr lang="ru-RU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Категория: </a:t>
            </a:r>
            <a:r>
              <a:rPr lang="ru-RU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среднем уровень образованности и культуры родителей также высокий. Но, в отличие от первой категории, акцентирование внимания идет на материальную обеспеченность. </a:t>
            </a:r>
          </a:p>
          <a:p>
            <a:pPr marL="109728" indent="0">
              <a:buNone/>
            </a:pPr>
            <a:r>
              <a:rPr lang="ru-RU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Категория: </a:t>
            </a:r>
            <a:r>
              <a:rPr lang="ru-RU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это самая патогенная ситуация для ребенка. В таких семьях каждый живет своей жизнью, низкий уровень семейной интеграции.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9AF2BF3-40E5-4CFA-9F86-FB32C5B26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algn="ctr"/>
            <a:r>
              <a:rPr lang="ru-RU" sz="280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КАТЕГОРИЙ РОДИТЕЛЕЙ ПО СТЕПЕНИ ВОВЛЕЧЕНИЯ ИХ В СОВМЕСТНОЕ СОПРОВОЖДЕНИЕ РЕБЁНКА С ОВЗ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22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941E3C07-C016-4C14-9A25-48D9D449A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0" y="1793032"/>
            <a:ext cx="9074120" cy="5064968"/>
          </a:xfrm>
        </p:spPr>
        <p:txBody>
          <a:bodyPr>
            <a:normAutofit fontScale="55000" lnSpcReduction="20000"/>
          </a:bodyPr>
          <a:lstStyle/>
          <a:p>
            <a:pPr marL="109728" indent="0" algn="ctr" fontAlgn="base">
              <a:buNone/>
            </a:pPr>
            <a:r>
              <a:rPr lang="ru-RU" sz="38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Центр оказывает </a:t>
            </a:r>
            <a:r>
              <a:rPr lang="ru-RU" sz="3800" b="1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сопровождение по </a:t>
            </a:r>
            <a:r>
              <a:rPr lang="ru-RU" sz="38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трем направлениям:</a:t>
            </a:r>
          </a:p>
          <a:p>
            <a:pPr marL="109728" indent="0" algn="l" fontAlgn="base">
              <a:buNone/>
            </a:pPr>
            <a:r>
              <a:rPr lang="ru-RU" sz="3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3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800" b="1" i="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отношению к детям и подросткам</a:t>
            </a:r>
            <a:r>
              <a:rPr lang="ru-RU" sz="38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ru-RU" sz="3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оказание комплексной помощи в вопросах развития, обучения и воспитания с учетом их индивидуальных и возрастных особенностей, а также потенциальных возможностей; </a:t>
            </a:r>
            <a:endParaRPr lang="ru-RU" sz="38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l" fontAlgn="base">
              <a:buNone/>
            </a:pPr>
            <a:endParaRPr lang="ru-RU" sz="3800" b="0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l" fontAlgn="base">
              <a:buNone/>
            </a:pPr>
            <a:r>
              <a:rPr lang="ru-RU" sz="3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3800" b="1" i="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по отношению к родителям (законным представителям)</a:t>
            </a:r>
            <a:r>
              <a:rPr lang="ru-RU" sz="38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ru-RU" sz="3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оказание услуг психолого-педагогической, методической и консультативной помощи родителям (законным представителям) детей разного возраста, а также гражданам, желающим принять на воспитание в свои семьи детей, оставшихся без попечения родителей;</a:t>
            </a:r>
          </a:p>
          <a:p>
            <a:pPr marL="109728" indent="0" algn="l" fontAlgn="base">
              <a:buNone/>
            </a:pPr>
            <a:endParaRPr lang="ru-RU" sz="3800" b="0" i="0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l" fontAlgn="base">
              <a:buNone/>
            </a:pPr>
            <a:r>
              <a:rPr lang="ru-RU" sz="3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3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800" b="1" i="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отношению к  краевой системе образования</a:t>
            </a:r>
            <a:r>
              <a:rPr lang="ru-RU" sz="38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ru-RU" sz="3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оказание психолого-педагогической помощи в вопросах реализации основных общеобразовательных программ, обучения и </a:t>
            </a:r>
            <a:r>
              <a:rPr lang="ru-RU" sz="3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воспитания обучающихся</a:t>
            </a:r>
            <a:r>
              <a:rPr lang="ru-RU" sz="3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9728" indent="0" algn="l" fontAlgn="base">
              <a:buNone/>
            </a:pPr>
            <a:r>
              <a:rPr lang="ru-RU" sz="3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2F3C7D3-1318-417E-8701-B1107E652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Центре психолого-педагогической, медицинской и социальной помощи  Приморского края «Твой Маяк»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0960918-A4AD-4613-A907-61D6DA407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60" y="116632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50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2F83A8E2-A80E-4530-8ADC-6EE8C34C0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0" y="1628800"/>
            <a:ext cx="9001556" cy="4752528"/>
          </a:xfrm>
        </p:spPr>
        <p:txBody>
          <a:bodyPr>
            <a:normAutofit fontScale="92500" lnSpcReduction="10000"/>
          </a:bodyPr>
          <a:lstStyle/>
          <a:p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индивидуальное консультирование;</a:t>
            </a:r>
          </a:p>
          <a:p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семейное консультирование (психотерапия);</a:t>
            </a:r>
          </a:p>
          <a:p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вовлечение в мероприятия по программе межведомственного взаимодействия;</a:t>
            </a:r>
          </a:p>
          <a:p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индивидуальные занятия с ребенком в присутствии матери; </a:t>
            </a:r>
          </a:p>
          <a:p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групповая работа: организация работы родительских и детско-родительских групп; 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роведение консультативно-просветительских вебинаров;</a:t>
            </a:r>
          </a:p>
          <a:p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массовые открытые онлайн-курсы; </a:t>
            </a:r>
          </a:p>
          <a:p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смешанное (гибридное) обучение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0D5D2D7-028C-4497-BEC8-9922C12D7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354162"/>
          </a:xfrm>
        </p:spPr>
        <p:txBody>
          <a:bodyPr>
            <a:noAutofit/>
          </a:bodyPr>
          <a:lstStyle/>
          <a:p>
            <a:r>
              <a:rPr lang="ru-RU" sz="280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ФОРМЫ И ТЕХНОЛОГИИ РАБОТЫ </a:t>
            </a:r>
            <a:br>
              <a:rPr lang="ru-RU" sz="280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СЕМЬЁЙ, ВОСПИТЫВАЩЕГО </a:t>
            </a:r>
            <a:br>
              <a:rPr lang="ru-RU" sz="280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РЕБЁНКА С ОВЗ (в Центре «Твой Маяк</a:t>
            </a:r>
            <a:r>
              <a:rPr lang="ru-RU" sz="320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endParaRPr lang="ru-RU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8FB81AA-3831-4FE6-A234-49672E028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60" y="116632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37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4DCF4FD1-E448-4001-B49C-3BB7A8882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304" y="2276872"/>
            <a:ext cx="8455496" cy="3730419"/>
          </a:xfrm>
        </p:spPr>
        <p:txBody>
          <a:bodyPr>
            <a:normAutofit/>
          </a:bodyPr>
          <a:lstStyle/>
          <a:p>
            <a:pPr marL="109728" indent="0" algn="l" fontAlgn="base">
              <a:buNone/>
            </a:pPr>
            <a:r>
              <a:rPr lang="ru-RU" sz="32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Центр расположен по адресу: </a:t>
            </a:r>
          </a:p>
          <a:p>
            <a:pPr marL="109728" indent="0" algn="l" fontAlgn="base">
              <a:buNone/>
            </a:pPr>
            <a:r>
              <a:rPr lang="ru-RU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г. Владивосток, ул. Станюковича, 28а</a:t>
            </a:r>
          </a:p>
          <a:p>
            <a:pPr marL="109728" indent="0" algn="l" fontAlgn="base">
              <a:buNone/>
            </a:pPr>
            <a:endParaRPr lang="ru-RU" sz="3200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l" fontAlgn="base">
              <a:buNone/>
            </a:pPr>
            <a:r>
              <a:rPr lang="ru-RU" sz="32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Контактный номер: </a:t>
            </a:r>
            <a:r>
              <a:rPr lang="ru-RU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 (800) 101-73-89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F934A2A-B786-4A9F-9320-ED6D2359B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696" y="-212752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91E1A6-D876-4071-9099-D33EC1E86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002527-9EF6-4932-BA49-C0BE8283A63D}"/>
              </a:ext>
            </a:extLst>
          </p:cNvPr>
          <p:cNvSpPr txBox="1"/>
          <p:nvPr/>
        </p:nvSpPr>
        <p:spPr>
          <a:xfrm>
            <a:off x="231304" y="188641"/>
            <a:ext cx="89291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Центре психолого-педагогической, медицинской и социальной помощи  Приморского края «Твой Маяк»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241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1598</TotalTime>
  <Words>607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Lucida Sans Unicode</vt:lpstr>
      <vt:lpstr>Times New Roman</vt:lpstr>
      <vt:lpstr>Verdana</vt:lpstr>
      <vt:lpstr>Wingdings 2</vt:lpstr>
      <vt:lpstr>Wingdings 3</vt:lpstr>
      <vt:lpstr>Открытая</vt:lpstr>
      <vt:lpstr>Сопровождение родителей детей с ОВЗ в Центре психолого-педагогической, медицинской и социальной помощи  Приморского края «Твой Маяк»  (практика сопровождения)</vt:lpstr>
      <vt:lpstr>Ш. А. Амонашвили  «Спешите, дети, будем  учиться летать!” </vt:lpstr>
      <vt:lpstr>Направление   деятельности ЦППМСП ПК «Твой Маяк» </vt:lpstr>
      <vt:lpstr>     Закон «Об образовании в Российской Федерации» от 29.12.2012 г. № 273 </vt:lpstr>
      <vt:lpstr>СПЕЦИФИЧЕСКИЕ ОСОБЕННОСТИ РОДИТЕЛЬСКОГО ПОВЕДЕНИЯ</vt:lpstr>
      <vt:lpstr>КАТЕГОРИЙ РОДИТЕЛЕЙ ПО СТЕПЕНИ ВОВЛЕЧЕНИЯ ИХ В СОВМЕСТНОЕ СОПРОВОЖДЕНИЕ РЕБЁНКА С ОВЗ</vt:lpstr>
      <vt:lpstr>Центре психолого-педагогической, медицинской и социальной помощи  Приморского края «Твой Маяк»</vt:lpstr>
      <vt:lpstr>ФОРМЫ И ТЕХНОЛОГИИ РАБОТЫ  С СЕМЬЁЙ, ВОСПИТЫВАЩЕГО  РЕБЁНКА С ОВЗ (в Центре «Твой Маяк»)</vt:lpstr>
      <vt:lpstr>Презентация PowerPoint</vt:lpstr>
      <vt:lpstr>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user</cp:lastModifiedBy>
  <cp:revision>171</cp:revision>
  <dcterms:created xsi:type="dcterms:W3CDTF">2017-08-20T02:16:10Z</dcterms:created>
  <dcterms:modified xsi:type="dcterms:W3CDTF">2024-03-25T20:45:33Z</dcterms:modified>
</cp:coreProperties>
</file>