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83" r:id="rId4"/>
    <p:sldId id="280" r:id="rId5"/>
    <p:sldId id="268" r:id="rId6"/>
    <p:sldId id="270" r:id="rId7"/>
    <p:sldId id="291" r:id="rId8"/>
    <p:sldId id="276" r:id="rId9"/>
    <p:sldId id="286" r:id="rId10"/>
    <p:sldId id="290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99"/>
    <a:srgbClr val="008080"/>
    <a:srgbClr val="D5D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BC30C-1D37-4093-A1A6-4192818E777A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9DF7447-D793-4C02-A6A7-BD3F0D061C3C}">
      <dgm:prSet phldrT="[Текст]"/>
      <dgm:spPr/>
      <dgm:t>
        <a:bodyPr/>
        <a:lstStyle/>
        <a:p>
          <a:r>
            <a:rPr lang="ru-RU" dirty="0"/>
            <a:t>ХОЧУ</a:t>
          </a:r>
        </a:p>
      </dgm:t>
    </dgm:pt>
    <dgm:pt modelId="{864C80EC-8932-4A9B-9E76-FB164397D755}" type="parTrans" cxnId="{3A971764-74B5-47EA-B6CD-C5E96893D448}">
      <dgm:prSet/>
      <dgm:spPr/>
      <dgm:t>
        <a:bodyPr/>
        <a:lstStyle/>
        <a:p>
          <a:endParaRPr lang="ru-RU"/>
        </a:p>
      </dgm:t>
    </dgm:pt>
    <dgm:pt modelId="{84B1C812-0F26-44D3-8802-A5C9F22B6E11}" type="sibTrans" cxnId="{3A971764-74B5-47EA-B6CD-C5E96893D448}">
      <dgm:prSet/>
      <dgm:spPr/>
      <dgm:t>
        <a:bodyPr/>
        <a:lstStyle/>
        <a:p>
          <a:endParaRPr lang="ru-RU"/>
        </a:p>
      </dgm:t>
    </dgm:pt>
    <dgm:pt modelId="{5CACC06A-DB6F-4808-A2A6-190BE2626DB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Настоящая ситуация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B53FEC2-25E2-4A24-BEBD-8C8A3C57693C}" type="parTrans" cxnId="{912E0919-F30C-43C1-AD88-2CDAF96D0D9F}">
      <dgm:prSet/>
      <dgm:spPr/>
      <dgm:t>
        <a:bodyPr/>
        <a:lstStyle/>
        <a:p>
          <a:endParaRPr lang="ru-RU"/>
        </a:p>
      </dgm:t>
    </dgm:pt>
    <dgm:pt modelId="{ACF6DD40-F08B-488B-A3C7-F7B882723B2A}" type="sibTrans" cxnId="{912E0919-F30C-43C1-AD88-2CDAF96D0D9F}">
      <dgm:prSet/>
      <dgm:spPr/>
      <dgm:t>
        <a:bodyPr/>
        <a:lstStyle/>
        <a:p>
          <a:endParaRPr lang="ru-RU"/>
        </a:p>
      </dgm:t>
    </dgm:pt>
    <dgm:pt modelId="{D0B0EC51-E76E-43F6-BAD6-E5B7CB08E261}">
      <dgm:prSet phldrT="[Текст]"/>
      <dgm:spPr/>
      <dgm:t>
        <a:bodyPr anchor="b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МОГУ</a:t>
          </a:r>
        </a:p>
      </dgm:t>
    </dgm:pt>
    <dgm:pt modelId="{F5879D0B-7C36-44E6-B846-0A73F6BA10B9}" type="parTrans" cxnId="{A7655B84-11BF-4FE5-85FF-9F0EDC3572A9}">
      <dgm:prSet/>
      <dgm:spPr/>
      <dgm:t>
        <a:bodyPr/>
        <a:lstStyle/>
        <a:p>
          <a:endParaRPr lang="ru-RU"/>
        </a:p>
      </dgm:t>
    </dgm:pt>
    <dgm:pt modelId="{BEC055FB-70E6-4730-BA6C-B38F0380F09C}" type="sibTrans" cxnId="{A7655B84-11BF-4FE5-85FF-9F0EDC3572A9}">
      <dgm:prSet/>
      <dgm:spPr/>
      <dgm:t>
        <a:bodyPr/>
        <a:lstStyle/>
        <a:p>
          <a:endParaRPr lang="ru-RU"/>
        </a:p>
      </dgm:t>
    </dgm:pt>
    <dgm:pt modelId="{E4709370-CD45-4C18-AA06-7E03159446D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Прошлый опыт </a:t>
          </a:r>
          <a:r>
            <a:rPr lang="ru-RU" dirty="0" err="1"/>
            <a:t>тьюторанта</a:t>
          </a:r>
          <a:endParaRPr lang="ru-RU" dirty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E084661-2FFC-4922-AE8D-AE50BBDA6BF1}" type="parTrans" cxnId="{3FBFE4EB-0585-4E32-A3D3-D7121C0EDB61}">
      <dgm:prSet/>
      <dgm:spPr/>
      <dgm:t>
        <a:bodyPr/>
        <a:lstStyle/>
        <a:p>
          <a:endParaRPr lang="ru-RU"/>
        </a:p>
      </dgm:t>
    </dgm:pt>
    <dgm:pt modelId="{714B21E3-BC89-4359-8B8E-39D30964A5AA}" type="sibTrans" cxnId="{3FBFE4EB-0585-4E32-A3D3-D7121C0EDB61}">
      <dgm:prSet/>
      <dgm:spPr/>
      <dgm:t>
        <a:bodyPr/>
        <a:lstStyle/>
        <a:p>
          <a:endParaRPr lang="ru-RU"/>
        </a:p>
      </dgm:t>
    </dgm:pt>
    <dgm:pt modelId="{D1042B68-9813-4F75-9B32-67E7C5051EF1}">
      <dgm:prSet phldrT="[Текст]"/>
      <dgm:spPr/>
      <dgm:t>
        <a:bodyPr/>
        <a:lstStyle/>
        <a:p>
          <a:r>
            <a:rPr lang="ru-RU" dirty="0"/>
            <a:t>ХОЧУ и БУДУ</a:t>
          </a:r>
        </a:p>
      </dgm:t>
    </dgm:pt>
    <dgm:pt modelId="{6C84B8A9-DE02-444C-B03D-26BD475B8320}" type="parTrans" cxnId="{D7735CC3-407F-466C-A8DF-90C4179807E2}">
      <dgm:prSet/>
      <dgm:spPr/>
      <dgm:t>
        <a:bodyPr/>
        <a:lstStyle/>
        <a:p>
          <a:endParaRPr lang="ru-RU"/>
        </a:p>
      </dgm:t>
    </dgm:pt>
    <dgm:pt modelId="{A93A0E06-343F-46B1-B2C9-C3A70ED5113E}" type="sibTrans" cxnId="{D7735CC3-407F-466C-A8DF-90C4179807E2}">
      <dgm:prSet/>
      <dgm:spPr/>
      <dgm:t>
        <a:bodyPr/>
        <a:lstStyle/>
        <a:p>
          <a:endParaRPr lang="ru-RU"/>
        </a:p>
      </dgm:t>
    </dgm:pt>
    <dgm:pt modelId="{15437BD5-F437-4AAE-8074-13BF7068091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Будущая ситуация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A10DD42-51B6-4A5E-9227-277F0AEBFD97}" type="parTrans" cxnId="{E7C1CC4C-37B4-4F05-8360-C23239B9F123}">
      <dgm:prSet/>
      <dgm:spPr/>
      <dgm:t>
        <a:bodyPr/>
        <a:lstStyle/>
        <a:p>
          <a:endParaRPr lang="ru-RU"/>
        </a:p>
      </dgm:t>
    </dgm:pt>
    <dgm:pt modelId="{ABE39ACA-8770-41B7-BDEF-0BE6F98058F9}" type="sibTrans" cxnId="{E7C1CC4C-37B4-4F05-8360-C23239B9F123}">
      <dgm:prSet/>
      <dgm:spPr/>
      <dgm:t>
        <a:bodyPr/>
        <a:lstStyle/>
        <a:p>
          <a:endParaRPr lang="ru-RU"/>
        </a:p>
      </dgm:t>
    </dgm:pt>
    <dgm:pt modelId="{4B0E8E4F-6A63-42A0-827C-F5A7D3C7A7EE}" type="pres">
      <dgm:prSet presAssocID="{CC9BC30C-1D37-4093-A1A6-4192818E777A}" presName="theList" presStyleCnt="0">
        <dgm:presLayoutVars>
          <dgm:dir/>
          <dgm:animLvl val="lvl"/>
          <dgm:resizeHandles val="exact"/>
        </dgm:presLayoutVars>
      </dgm:prSet>
      <dgm:spPr/>
    </dgm:pt>
    <dgm:pt modelId="{F716ED48-47B0-4777-9383-2A547AD0803C}" type="pres">
      <dgm:prSet presAssocID="{A9DF7447-D793-4C02-A6A7-BD3F0D061C3C}" presName="compNode" presStyleCnt="0"/>
      <dgm:spPr/>
    </dgm:pt>
    <dgm:pt modelId="{308367D4-F63E-4A5E-A203-CFAF6240ECDA}" type="pres">
      <dgm:prSet presAssocID="{A9DF7447-D793-4C02-A6A7-BD3F0D061C3C}" presName="aNode" presStyleLbl="bgShp" presStyleIdx="0" presStyleCnt="3"/>
      <dgm:spPr/>
    </dgm:pt>
    <dgm:pt modelId="{CFB4C913-CF1D-46B7-A867-72D6278F8527}" type="pres">
      <dgm:prSet presAssocID="{A9DF7447-D793-4C02-A6A7-BD3F0D061C3C}" presName="textNode" presStyleLbl="bgShp" presStyleIdx="0" presStyleCnt="3"/>
      <dgm:spPr/>
    </dgm:pt>
    <dgm:pt modelId="{179F22A5-511D-4F94-AE76-44DA95E12C30}" type="pres">
      <dgm:prSet presAssocID="{A9DF7447-D793-4C02-A6A7-BD3F0D061C3C}" presName="compChildNode" presStyleCnt="0"/>
      <dgm:spPr/>
    </dgm:pt>
    <dgm:pt modelId="{0AFBA7F1-2E9C-4141-AA48-1CD595C212A1}" type="pres">
      <dgm:prSet presAssocID="{A9DF7447-D793-4C02-A6A7-BD3F0D061C3C}" presName="theInnerList" presStyleCnt="0"/>
      <dgm:spPr/>
    </dgm:pt>
    <dgm:pt modelId="{3ACD44DF-C234-423E-9F56-8C9A17078F24}" type="pres">
      <dgm:prSet presAssocID="{5CACC06A-DB6F-4808-A2A6-190BE2626DB6}" presName="childNode" presStyleLbl="node1" presStyleIdx="0" presStyleCnt="3">
        <dgm:presLayoutVars>
          <dgm:bulletEnabled val="1"/>
        </dgm:presLayoutVars>
      </dgm:prSet>
      <dgm:spPr/>
    </dgm:pt>
    <dgm:pt modelId="{BDC52FFA-70B4-406D-9847-AF2B31C83568}" type="pres">
      <dgm:prSet presAssocID="{A9DF7447-D793-4C02-A6A7-BD3F0D061C3C}" presName="aSpace" presStyleCnt="0"/>
      <dgm:spPr/>
    </dgm:pt>
    <dgm:pt modelId="{9B731560-FAF4-42DA-80B8-348F54C9E3E7}" type="pres">
      <dgm:prSet presAssocID="{D0B0EC51-E76E-43F6-BAD6-E5B7CB08E261}" presName="compNode" presStyleCnt="0"/>
      <dgm:spPr/>
    </dgm:pt>
    <dgm:pt modelId="{2B23942C-DDF3-4EB9-B366-0309D3E9C551}" type="pres">
      <dgm:prSet presAssocID="{D0B0EC51-E76E-43F6-BAD6-E5B7CB08E261}" presName="aNode" presStyleLbl="bgShp" presStyleIdx="1" presStyleCnt="3"/>
      <dgm:spPr/>
    </dgm:pt>
    <dgm:pt modelId="{21AD5ADD-F6BF-467F-982B-A0BBDD0DD58D}" type="pres">
      <dgm:prSet presAssocID="{D0B0EC51-E76E-43F6-BAD6-E5B7CB08E261}" presName="textNode" presStyleLbl="bgShp" presStyleIdx="1" presStyleCnt="3"/>
      <dgm:spPr/>
    </dgm:pt>
    <dgm:pt modelId="{A212BC80-6FA2-42E4-A161-0A0CF47280AA}" type="pres">
      <dgm:prSet presAssocID="{D0B0EC51-E76E-43F6-BAD6-E5B7CB08E261}" presName="compChildNode" presStyleCnt="0"/>
      <dgm:spPr/>
    </dgm:pt>
    <dgm:pt modelId="{373EBAF8-C1B5-4FB7-9794-FF9B7435E974}" type="pres">
      <dgm:prSet presAssocID="{D0B0EC51-E76E-43F6-BAD6-E5B7CB08E261}" presName="theInnerList" presStyleCnt="0"/>
      <dgm:spPr/>
    </dgm:pt>
    <dgm:pt modelId="{0833EA38-8E7D-479E-9054-7891497C1832}" type="pres">
      <dgm:prSet presAssocID="{E4709370-CD45-4C18-AA06-7E03159446D5}" presName="childNode" presStyleLbl="node1" presStyleIdx="1" presStyleCnt="3">
        <dgm:presLayoutVars>
          <dgm:bulletEnabled val="1"/>
        </dgm:presLayoutVars>
      </dgm:prSet>
      <dgm:spPr/>
    </dgm:pt>
    <dgm:pt modelId="{41E9B607-E99F-4DAF-945D-83F5462C1D1C}" type="pres">
      <dgm:prSet presAssocID="{D0B0EC51-E76E-43F6-BAD6-E5B7CB08E261}" presName="aSpace" presStyleCnt="0"/>
      <dgm:spPr/>
    </dgm:pt>
    <dgm:pt modelId="{B2A83EF6-259E-49A6-9D91-1F6DF72B30DD}" type="pres">
      <dgm:prSet presAssocID="{D1042B68-9813-4F75-9B32-67E7C5051EF1}" presName="compNode" presStyleCnt="0"/>
      <dgm:spPr/>
    </dgm:pt>
    <dgm:pt modelId="{650BA137-54AB-4EB4-98E9-FF9026A53122}" type="pres">
      <dgm:prSet presAssocID="{D1042B68-9813-4F75-9B32-67E7C5051EF1}" presName="aNode" presStyleLbl="bgShp" presStyleIdx="2" presStyleCnt="3"/>
      <dgm:spPr/>
    </dgm:pt>
    <dgm:pt modelId="{792AEFEE-9BF9-4230-AEF3-36C9BCC54276}" type="pres">
      <dgm:prSet presAssocID="{D1042B68-9813-4F75-9B32-67E7C5051EF1}" presName="textNode" presStyleLbl="bgShp" presStyleIdx="2" presStyleCnt="3"/>
      <dgm:spPr/>
    </dgm:pt>
    <dgm:pt modelId="{ABAB7272-40C5-49B5-9174-D1B9113CF4AB}" type="pres">
      <dgm:prSet presAssocID="{D1042B68-9813-4F75-9B32-67E7C5051EF1}" presName="compChildNode" presStyleCnt="0"/>
      <dgm:spPr/>
    </dgm:pt>
    <dgm:pt modelId="{DA2050EE-469F-4DDB-9C31-EF080A5D0B0B}" type="pres">
      <dgm:prSet presAssocID="{D1042B68-9813-4F75-9B32-67E7C5051EF1}" presName="theInnerList" presStyleCnt="0"/>
      <dgm:spPr/>
    </dgm:pt>
    <dgm:pt modelId="{F56145AB-0AEF-418F-B2B9-894FE542DA24}" type="pres">
      <dgm:prSet presAssocID="{15437BD5-F437-4AAE-8074-13BF7068091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12E0919-F30C-43C1-AD88-2CDAF96D0D9F}" srcId="{A9DF7447-D793-4C02-A6A7-BD3F0D061C3C}" destId="{5CACC06A-DB6F-4808-A2A6-190BE2626DB6}" srcOrd="0" destOrd="0" parTransId="{9B53FEC2-25E2-4A24-BEBD-8C8A3C57693C}" sibTransId="{ACF6DD40-F08B-488B-A3C7-F7B882723B2A}"/>
    <dgm:cxn modelId="{38D54F33-E9FE-4861-A802-08E02CD59E2B}" type="presOf" srcId="{15437BD5-F437-4AAE-8074-13BF7068091D}" destId="{F56145AB-0AEF-418F-B2B9-894FE542DA24}" srcOrd="0" destOrd="0" presId="urn:microsoft.com/office/officeart/2005/8/layout/lProcess2"/>
    <dgm:cxn modelId="{DCCDBC38-D569-4BB5-9DAF-DB1861C64B9B}" type="presOf" srcId="{D1042B68-9813-4F75-9B32-67E7C5051EF1}" destId="{650BA137-54AB-4EB4-98E9-FF9026A53122}" srcOrd="0" destOrd="0" presId="urn:microsoft.com/office/officeart/2005/8/layout/lProcess2"/>
    <dgm:cxn modelId="{5F456362-2623-4188-BDF1-06B9CD745322}" type="presOf" srcId="{D0B0EC51-E76E-43F6-BAD6-E5B7CB08E261}" destId="{21AD5ADD-F6BF-467F-982B-A0BBDD0DD58D}" srcOrd="1" destOrd="0" presId="urn:microsoft.com/office/officeart/2005/8/layout/lProcess2"/>
    <dgm:cxn modelId="{3A971764-74B5-47EA-B6CD-C5E96893D448}" srcId="{CC9BC30C-1D37-4093-A1A6-4192818E777A}" destId="{A9DF7447-D793-4C02-A6A7-BD3F0D061C3C}" srcOrd="0" destOrd="0" parTransId="{864C80EC-8932-4A9B-9E76-FB164397D755}" sibTransId="{84B1C812-0F26-44D3-8802-A5C9F22B6E11}"/>
    <dgm:cxn modelId="{843DDB45-6BBA-48FD-8D64-D50421D81209}" type="presOf" srcId="{D0B0EC51-E76E-43F6-BAD6-E5B7CB08E261}" destId="{2B23942C-DDF3-4EB9-B366-0309D3E9C551}" srcOrd="0" destOrd="0" presId="urn:microsoft.com/office/officeart/2005/8/layout/lProcess2"/>
    <dgm:cxn modelId="{3F5A114C-4045-4887-8DC2-6D4F62999EA0}" type="presOf" srcId="{E4709370-CD45-4C18-AA06-7E03159446D5}" destId="{0833EA38-8E7D-479E-9054-7891497C1832}" srcOrd="0" destOrd="0" presId="urn:microsoft.com/office/officeart/2005/8/layout/lProcess2"/>
    <dgm:cxn modelId="{E7C1CC4C-37B4-4F05-8360-C23239B9F123}" srcId="{D1042B68-9813-4F75-9B32-67E7C5051EF1}" destId="{15437BD5-F437-4AAE-8074-13BF7068091D}" srcOrd="0" destOrd="0" parTransId="{6A10DD42-51B6-4A5E-9227-277F0AEBFD97}" sibTransId="{ABE39ACA-8770-41B7-BDEF-0BE6F98058F9}"/>
    <dgm:cxn modelId="{6E7D3E6F-061B-40DF-BB40-1228BAF887E4}" type="presOf" srcId="{A9DF7447-D793-4C02-A6A7-BD3F0D061C3C}" destId="{308367D4-F63E-4A5E-A203-CFAF6240ECDA}" srcOrd="0" destOrd="0" presId="urn:microsoft.com/office/officeart/2005/8/layout/lProcess2"/>
    <dgm:cxn modelId="{A7655B84-11BF-4FE5-85FF-9F0EDC3572A9}" srcId="{CC9BC30C-1D37-4093-A1A6-4192818E777A}" destId="{D0B0EC51-E76E-43F6-BAD6-E5B7CB08E261}" srcOrd="1" destOrd="0" parTransId="{F5879D0B-7C36-44E6-B846-0A73F6BA10B9}" sibTransId="{BEC055FB-70E6-4730-BA6C-B38F0380F09C}"/>
    <dgm:cxn modelId="{075F7D8B-F787-4BBE-A043-E83646B7DF5F}" type="presOf" srcId="{A9DF7447-D793-4C02-A6A7-BD3F0D061C3C}" destId="{CFB4C913-CF1D-46B7-A867-72D6278F8527}" srcOrd="1" destOrd="0" presId="urn:microsoft.com/office/officeart/2005/8/layout/lProcess2"/>
    <dgm:cxn modelId="{747225A0-D879-4341-A33B-A279B8C4084C}" type="presOf" srcId="{5CACC06A-DB6F-4808-A2A6-190BE2626DB6}" destId="{3ACD44DF-C234-423E-9F56-8C9A17078F24}" srcOrd="0" destOrd="0" presId="urn:microsoft.com/office/officeart/2005/8/layout/lProcess2"/>
    <dgm:cxn modelId="{0F548EC0-F5C0-4B07-B175-2D80E4EC8E02}" type="presOf" srcId="{D1042B68-9813-4F75-9B32-67E7C5051EF1}" destId="{792AEFEE-9BF9-4230-AEF3-36C9BCC54276}" srcOrd="1" destOrd="0" presId="urn:microsoft.com/office/officeart/2005/8/layout/lProcess2"/>
    <dgm:cxn modelId="{D7735CC3-407F-466C-A8DF-90C4179807E2}" srcId="{CC9BC30C-1D37-4093-A1A6-4192818E777A}" destId="{D1042B68-9813-4F75-9B32-67E7C5051EF1}" srcOrd="2" destOrd="0" parTransId="{6C84B8A9-DE02-444C-B03D-26BD475B8320}" sibTransId="{A93A0E06-343F-46B1-B2C9-C3A70ED5113E}"/>
    <dgm:cxn modelId="{3FBFE4EB-0585-4E32-A3D3-D7121C0EDB61}" srcId="{D0B0EC51-E76E-43F6-BAD6-E5B7CB08E261}" destId="{E4709370-CD45-4C18-AA06-7E03159446D5}" srcOrd="0" destOrd="0" parTransId="{0E084661-2FFC-4922-AE8D-AE50BBDA6BF1}" sibTransId="{714B21E3-BC89-4359-8B8E-39D30964A5AA}"/>
    <dgm:cxn modelId="{CF97C2FF-DF68-4CB2-B912-5DA6380B1BDF}" type="presOf" srcId="{CC9BC30C-1D37-4093-A1A6-4192818E777A}" destId="{4B0E8E4F-6A63-42A0-827C-F5A7D3C7A7EE}" srcOrd="0" destOrd="0" presId="urn:microsoft.com/office/officeart/2005/8/layout/lProcess2"/>
    <dgm:cxn modelId="{0B992E68-56BA-40BA-B4B1-8FF41A7F65C0}" type="presParOf" srcId="{4B0E8E4F-6A63-42A0-827C-F5A7D3C7A7EE}" destId="{F716ED48-47B0-4777-9383-2A547AD0803C}" srcOrd="0" destOrd="0" presId="urn:microsoft.com/office/officeart/2005/8/layout/lProcess2"/>
    <dgm:cxn modelId="{078F071E-9A0C-4250-AF2B-5496464A69E4}" type="presParOf" srcId="{F716ED48-47B0-4777-9383-2A547AD0803C}" destId="{308367D4-F63E-4A5E-A203-CFAF6240ECDA}" srcOrd="0" destOrd="0" presId="urn:microsoft.com/office/officeart/2005/8/layout/lProcess2"/>
    <dgm:cxn modelId="{D83F3AD4-6793-472B-84B9-5857B2DC784D}" type="presParOf" srcId="{F716ED48-47B0-4777-9383-2A547AD0803C}" destId="{CFB4C913-CF1D-46B7-A867-72D6278F8527}" srcOrd="1" destOrd="0" presId="urn:microsoft.com/office/officeart/2005/8/layout/lProcess2"/>
    <dgm:cxn modelId="{C0756C89-C10E-41D5-845E-6B8860950CF2}" type="presParOf" srcId="{F716ED48-47B0-4777-9383-2A547AD0803C}" destId="{179F22A5-511D-4F94-AE76-44DA95E12C30}" srcOrd="2" destOrd="0" presId="urn:microsoft.com/office/officeart/2005/8/layout/lProcess2"/>
    <dgm:cxn modelId="{BB4E7D8E-1F48-464F-8596-2F9C2130EF82}" type="presParOf" srcId="{179F22A5-511D-4F94-AE76-44DA95E12C30}" destId="{0AFBA7F1-2E9C-4141-AA48-1CD595C212A1}" srcOrd="0" destOrd="0" presId="urn:microsoft.com/office/officeart/2005/8/layout/lProcess2"/>
    <dgm:cxn modelId="{8057A897-32B1-4C04-9AB6-2F0CAB147750}" type="presParOf" srcId="{0AFBA7F1-2E9C-4141-AA48-1CD595C212A1}" destId="{3ACD44DF-C234-423E-9F56-8C9A17078F24}" srcOrd="0" destOrd="0" presId="urn:microsoft.com/office/officeart/2005/8/layout/lProcess2"/>
    <dgm:cxn modelId="{6A040D0D-DA9E-4E7B-AF6D-148B03B8A0B9}" type="presParOf" srcId="{4B0E8E4F-6A63-42A0-827C-F5A7D3C7A7EE}" destId="{BDC52FFA-70B4-406D-9847-AF2B31C83568}" srcOrd="1" destOrd="0" presId="urn:microsoft.com/office/officeart/2005/8/layout/lProcess2"/>
    <dgm:cxn modelId="{FB9DC88D-AB7C-47E7-9FBE-FED61BAAEAED}" type="presParOf" srcId="{4B0E8E4F-6A63-42A0-827C-F5A7D3C7A7EE}" destId="{9B731560-FAF4-42DA-80B8-348F54C9E3E7}" srcOrd="2" destOrd="0" presId="urn:microsoft.com/office/officeart/2005/8/layout/lProcess2"/>
    <dgm:cxn modelId="{D5A7C34C-2B8B-44A7-B6F0-5E60018B909F}" type="presParOf" srcId="{9B731560-FAF4-42DA-80B8-348F54C9E3E7}" destId="{2B23942C-DDF3-4EB9-B366-0309D3E9C551}" srcOrd="0" destOrd="0" presId="urn:microsoft.com/office/officeart/2005/8/layout/lProcess2"/>
    <dgm:cxn modelId="{9250C31A-252C-43D1-A2E0-31CB1844C79E}" type="presParOf" srcId="{9B731560-FAF4-42DA-80B8-348F54C9E3E7}" destId="{21AD5ADD-F6BF-467F-982B-A0BBDD0DD58D}" srcOrd="1" destOrd="0" presId="urn:microsoft.com/office/officeart/2005/8/layout/lProcess2"/>
    <dgm:cxn modelId="{E508BF25-CA62-448C-87A9-7C0D8E7B1D00}" type="presParOf" srcId="{9B731560-FAF4-42DA-80B8-348F54C9E3E7}" destId="{A212BC80-6FA2-42E4-A161-0A0CF47280AA}" srcOrd="2" destOrd="0" presId="urn:microsoft.com/office/officeart/2005/8/layout/lProcess2"/>
    <dgm:cxn modelId="{F6BE1EFB-7449-4D99-B9B7-F0D8110957C0}" type="presParOf" srcId="{A212BC80-6FA2-42E4-A161-0A0CF47280AA}" destId="{373EBAF8-C1B5-4FB7-9794-FF9B7435E974}" srcOrd="0" destOrd="0" presId="urn:microsoft.com/office/officeart/2005/8/layout/lProcess2"/>
    <dgm:cxn modelId="{F1290497-EB67-4AF3-A495-8E2E857CD3BF}" type="presParOf" srcId="{373EBAF8-C1B5-4FB7-9794-FF9B7435E974}" destId="{0833EA38-8E7D-479E-9054-7891497C1832}" srcOrd="0" destOrd="0" presId="urn:microsoft.com/office/officeart/2005/8/layout/lProcess2"/>
    <dgm:cxn modelId="{DCA2B78B-9F78-4476-9765-4745B620477F}" type="presParOf" srcId="{4B0E8E4F-6A63-42A0-827C-F5A7D3C7A7EE}" destId="{41E9B607-E99F-4DAF-945D-83F5462C1D1C}" srcOrd="3" destOrd="0" presId="urn:microsoft.com/office/officeart/2005/8/layout/lProcess2"/>
    <dgm:cxn modelId="{39FB466D-13B3-4FE5-BBB0-608943F7E87F}" type="presParOf" srcId="{4B0E8E4F-6A63-42A0-827C-F5A7D3C7A7EE}" destId="{B2A83EF6-259E-49A6-9D91-1F6DF72B30DD}" srcOrd="4" destOrd="0" presId="urn:microsoft.com/office/officeart/2005/8/layout/lProcess2"/>
    <dgm:cxn modelId="{18A34EBD-7902-42D0-8D77-42A8FB448621}" type="presParOf" srcId="{B2A83EF6-259E-49A6-9D91-1F6DF72B30DD}" destId="{650BA137-54AB-4EB4-98E9-FF9026A53122}" srcOrd="0" destOrd="0" presId="urn:microsoft.com/office/officeart/2005/8/layout/lProcess2"/>
    <dgm:cxn modelId="{4A197834-ED34-48FA-AF81-510A18806D96}" type="presParOf" srcId="{B2A83EF6-259E-49A6-9D91-1F6DF72B30DD}" destId="{792AEFEE-9BF9-4230-AEF3-36C9BCC54276}" srcOrd="1" destOrd="0" presId="urn:microsoft.com/office/officeart/2005/8/layout/lProcess2"/>
    <dgm:cxn modelId="{9A6AF909-6722-4E0F-8736-A5C56D347089}" type="presParOf" srcId="{B2A83EF6-259E-49A6-9D91-1F6DF72B30DD}" destId="{ABAB7272-40C5-49B5-9174-D1B9113CF4AB}" srcOrd="2" destOrd="0" presId="urn:microsoft.com/office/officeart/2005/8/layout/lProcess2"/>
    <dgm:cxn modelId="{3BAA5BBF-6FF0-449D-AA48-B88E0C57CF88}" type="presParOf" srcId="{ABAB7272-40C5-49B5-9174-D1B9113CF4AB}" destId="{DA2050EE-469F-4DDB-9C31-EF080A5D0B0B}" srcOrd="0" destOrd="0" presId="urn:microsoft.com/office/officeart/2005/8/layout/lProcess2"/>
    <dgm:cxn modelId="{434D4F24-3A3A-445B-9459-FC026E66C1F7}" type="presParOf" srcId="{DA2050EE-469F-4DDB-9C31-EF080A5D0B0B}" destId="{F56145AB-0AEF-418F-B2B9-894FE542DA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367D4-F63E-4A5E-A203-CFAF6240ECDA}">
      <dsp:nvSpPr>
        <dsp:cNvPr id="0" name=""/>
        <dsp:cNvSpPr/>
      </dsp:nvSpPr>
      <dsp:spPr>
        <a:xfrm>
          <a:off x="1116" y="0"/>
          <a:ext cx="2902148" cy="2143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ХОЧУ</a:t>
          </a:r>
        </a:p>
      </dsp:txBody>
      <dsp:txXfrm>
        <a:off x="1116" y="0"/>
        <a:ext cx="2902148" cy="642942"/>
      </dsp:txXfrm>
    </dsp:sp>
    <dsp:sp modelId="{3ACD44DF-C234-423E-9F56-8C9A17078F24}">
      <dsp:nvSpPr>
        <dsp:cNvPr id="0" name=""/>
        <dsp:cNvSpPr/>
      </dsp:nvSpPr>
      <dsp:spPr>
        <a:xfrm>
          <a:off x="291331" y="642942"/>
          <a:ext cx="2321718" cy="1393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Настоящая ситуация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332132" y="683743"/>
        <a:ext cx="2240116" cy="1311439"/>
      </dsp:txXfrm>
    </dsp:sp>
    <dsp:sp modelId="{2B23942C-DDF3-4EB9-B366-0309D3E9C551}">
      <dsp:nvSpPr>
        <dsp:cNvPr id="0" name=""/>
        <dsp:cNvSpPr/>
      </dsp:nvSpPr>
      <dsp:spPr>
        <a:xfrm>
          <a:off x="3120925" y="0"/>
          <a:ext cx="2902148" cy="2143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/>
            <a:t>МОГУ</a:t>
          </a:r>
        </a:p>
      </dsp:txBody>
      <dsp:txXfrm>
        <a:off x="3120925" y="0"/>
        <a:ext cx="2902148" cy="642942"/>
      </dsp:txXfrm>
    </dsp:sp>
    <dsp:sp modelId="{0833EA38-8E7D-479E-9054-7891497C1832}">
      <dsp:nvSpPr>
        <dsp:cNvPr id="0" name=""/>
        <dsp:cNvSpPr/>
      </dsp:nvSpPr>
      <dsp:spPr>
        <a:xfrm>
          <a:off x="3411140" y="642942"/>
          <a:ext cx="2321718" cy="1393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Прошлый опыт </a:t>
          </a:r>
          <a:r>
            <a:rPr lang="ru-RU" sz="2000" kern="1200" dirty="0" err="1"/>
            <a:t>тьюторанта</a:t>
          </a:r>
          <a:endParaRPr lang="ru-RU" sz="2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3451941" y="683743"/>
        <a:ext cx="2240116" cy="1311439"/>
      </dsp:txXfrm>
    </dsp:sp>
    <dsp:sp modelId="{650BA137-54AB-4EB4-98E9-FF9026A53122}">
      <dsp:nvSpPr>
        <dsp:cNvPr id="0" name=""/>
        <dsp:cNvSpPr/>
      </dsp:nvSpPr>
      <dsp:spPr>
        <a:xfrm>
          <a:off x="6240735" y="0"/>
          <a:ext cx="2902148" cy="2143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ХОЧУ и БУДУ</a:t>
          </a:r>
        </a:p>
      </dsp:txBody>
      <dsp:txXfrm>
        <a:off x="6240735" y="0"/>
        <a:ext cx="2902148" cy="642942"/>
      </dsp:txXfrm>
    </dsp:sp>
    <dsp:sp modelId="{F56145AB-0AEF-418F-B2B9-894FE542DA24}">
      <dsp:nvSpPr>
        <dsp:cNvPr id="0" name=""/>
        <dsp:cNvSpPr/>
      </dsp:nvSpPr>
      <dsp:spPr>
        <a:xfrm>
          <a:off x="6530950" y="642942"/>
          <a:ext cx="2321718" cy="1393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Будущая ситуация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571751" y="683743"/>
        <a:ext cx="2240116" cy="1311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4F709-734D-4F4D-A8E9-65E1EF29BDE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5B50-30BD-40E3-8521-5348D92D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0" y="2786058"/>
            <a:ext cx="9144000" cy="118429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ru-RU" sz="38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Картирование жизненного пространства и возможностей как практика выбора устремлений человека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143512"/>
            <a:ext cx="84261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Буланцева Евгения Владимировна</a:t>
            </a:r>
          </a:p>
          <a:p>
            <a:pPr algn="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истории и обществознания МБОУ «СОШ №33», </a:t>
            </a:r>
          </a:p>
          <a:p>
            <a:pPr algn="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магистр педагогики, сертифицированный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тьютор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МТА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17023"/>
          <a:stretch/>
        </p:blipFill>
        <p:spPr>
          <a:xfrm>
            <a:off x="3127937" y="116070"/>
            <a:ext cx="3074205" cy="20222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4414" y="1928802"/>
            <a:ext cx="677987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V Дальневосточный фестиваль «Педагогическая весна»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2559" y="6031095"/>
            <a:ext cx="19588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28 - 30 марта 2023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программы пов квал\Программы 2023\Пед весна 2023\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68" y="208542"/>
            <a:ext cx="1821208" cy="15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6" y="754435"/>
            <a:ext cx="2987234" cy="10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qdefau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" y="1"/>
            <a:ext cx="9125327" cy="42862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714488"/>
            <a:ext cx="6429388" cy="5143512"/>
          </a:xfrm>
          <a:solidFill>
            <a:schemeClr val="bg1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1700" b="1" dirty="0">
                <a:cs typeface="Arial" pitchFamily="34" charset="0"/>
              </a:rPr>
              <a:t>Описание процессов, происходящих в ходе практики</a:t>
            </a:r>
            <a:endParaRPr lang="ru-RU" sz="1700" dirty="0">
              <a:cs typeface="Arial" pitchFamily="34" charset="0"/>
            </a:endParaRPr>
          </a:p>
          <a:p>
            <a:pPr lvl="0" fontAlgn="base">
              <a:buNone/>
            </a:pPr>
            <a:r>
              <a:rPr lang="ru-RU" sz="1700" b="1" dirty="0">
                <a:cs typeface="Arial" pitchFamily="34" charset="0"/>
              </a:rPr>
              <a:t>Действия организатора практики: 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1700" dirty="0">
                <a:cs typeface="Arial" pitchFamily="34" charset="0"/>
              </a:rPr>
              <a:t>методы и технологии (технологии развития критического мышления через чтение и письмо, картирование, </a:t>
            </a:r>
            <a:r>
              <a:rPr lang="ru-RU" sz="1700" dirty="0" err="1">
                <a:cs typeface="Arial" pitchFamily="34" charset="0"/>
              </a:rPr>
              <a:t>трансактный</a:t>
            </a:r>
            <a:r>
              <a:rPr lang="ru-RU" sz="1700" dirty="0">
                <a:cs typeface="Arial" pitchFamily="34" charset="0"/>
              </a:rPr>
              <a:t> анализ, схематизация и др.)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1700" dirty="0">
                <a:cs typeface="Arial" pitchFamily="34" charset="0"/>
              </a:rPr>
              <a:t>привлекаемые ресурсы (экскурсии в музеи, игры, погружение через сценки, образовательное путешествие, TikTok, </a:t>
            </a:r>
            <a:r>
              <a:rPr lang="ru-RU" sz="1700" dirty="0" err="1">
                <a:cs typeface="Arial" pitchFamily="34" charset="0"/>
              </a:rPr>
              <a:t>видеопросмотры</a:t>
            </a:r>
            <a:r>
              <a:rPr lang="ru-RU" sz="1700" dirty="0">
                <a:cs typeface="Arial" pitchFamily="34" charset="0"/>
              </a:rPr>
              <a:t> и др.)  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1700" dirty="0">
                <a:cs typeface="Arial" pitchFamily="34" charset="0"/>
              </a:rPr>
              <a:t>кооперация и организации рефлексии (командная работа, </a:t>
            </a:r>
            <a:r>
              <a:rPr lang="ru-RU" sz="1700" dirty="0" err="1">
                <a:cs typeface="Arial" pitchFamily="34" charset="0"/>
              </a:rPr>
              <a:t>взаимооценивание</a:t>
            </a:r>
            <a:r>
              <a:rPr lang="ru-RU" sz="1700" dirty="0">
                <a:cs typeface="Arial" pitchFamily="34" charset="0"/>
              </a:rPr>
              <a:t>, </a:t>
            </a:r>
            <a:r>
              <a:rPr lang="ru-RU" sz="1700" dirty="0" err="1">
                <a:cs typeface="Arial" pitchFamily="34" charset="0"/>
              </a:rPr>
              <a:t>самооценивание</a:t>
            </a:r>
            <a:r>
              <a:rPr lang="ru-RU" sz="1700" dirty="0">
                <a:cs typeface="Arial" pitchFamily="34" charset="0"/>
              </a:rPr>
              <a:t> и др.) </a:t>
            </a:r>
          </a:p>
          <a:p>
            <a:pPr lvl="0" fontAlgn="base">
              <a:buNone/>
            </a:pPr>
            <a:r>
              <a:rPr lang="ru-RU" sz="1700" b="1" dirty="0">
                <a:cs typeface="Arial" pitchFamily="34" charset="0"/>
              </a:rPr>
              <a:t>Деятельность школьников</a:t>
            </a:r>
            <a:r>
              <a:rPr lang="ru-RU" sz="1700" dirty="0">
                <a:cs typeface="Arial" pitchFamily="34" charset="0"/>
              </a:rPr>
              <a:t>: выбор средств, темы, путей, творчество, рефлексия. </a:t>
            </a:r>
          </a:p>
          <a:p>
            <a:pPr lvl="0" fontAlgn="base">
              <a:buNone/>
            </a:pPr>
            <a:r>
              <a:rPr lang="ru-RU" sz="1700" b="1" dirty="0">
                <a:cs typeface="Arial" pitchFamily="34" charset="0"/>
              </a:rPr>
              <a:t>Результаты:</a:t>
            </a:r>
            <a:r>
              <a:rPr lang="ru-RU" sz="1700" dirty="0">
                <a:cs typeface="Arial" pitchFamily="34" charset="0"/>
              </a:rPr>
              <a:t> становление самостоятельности в использовании предложенных средств и ресурсов образования; расширение спектра средств и ресурсов среды, которые человек использует в процессе своего образования; способность и готовность проектировать и применять средства и ресурсы для своего образования и решения личностно-значимых задач. </a:t>
            </a:r>
          </a:p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 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429132"/>
            <a:ext cx="2143108" cy="2064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buNone/>
            </a:pPr>
            <a:r>
              <a:rPr lang="ru-RU" b="1" dirty="0"/>
              <a:t>2020-2021</a:t>
            </a:r>
            <a:r>
              <a:rPr lang="ru-RU" dirty="0"/>
              <a:t> </a:t>
            </a:r>
            <a:r>
              <a:rPr lang="ru-RU" b="1" dirty="0"/>
              <a:t>уч. год </a:t>
            </a:r>
            <a:r>
              <a:rPr lang="ru-RU" dirty="0"/>
              <a:t>– 5, 6 классы</a:t>
            </a:r>
          </a:p>
          <a:p>
            <a:pPr lvl="0" algn="ctr" fontAlgn="base">
              <a:lnSpc>
                <a:spcPct val="120000"/>
              </a:lnSpc>
              <a:buNone/>
            </a:pPr>
            <a:r>
              <a:rPr lang="ru-RU" b="1" dirty="0"/>
              <a:t>2021-2022 уч. год  </a:t>
            </a:r>
            <a:r>
              <a:rPr lang="ru-RU" dirty="0"/>
              <a:t>– </a:t>
            </a:r>
            <a:r>
              <a:rPr lang="en-US" dirty="0"/>
              <a:t>5</a:t>
            </a:r>
            <a:r>
              <a:rPr lang="ru-RU" dirty="0"/>
              <a:t>, </a:t>
            </a:r>
            <a:r>
              <a:rPr lang="en-US" dirty="0"/>
              <a:t>6</a:t>
            </a:r>
            <a:r>
              <a:rPr lang="ru-RU" dirty="0"/>
              <a:t>, </a:t>
            </a:r>
            <a:r>
              <a:rPr lang="en-US" dirty="0"/>
              <a:t>7</a:t>
            </a:r>
            <a:r>
              <a:rPr lang="ru-RU" dirty="0"/>
              <a:t> и</a:t>
            </a:r>
            <a:r>
              <a:rPr lang="en-US" dirty="0"/>
              <a:t> 10-</a:t>
            </a:r>
            <a:r>
              <a:rPr lang="ru-RU" dirty="0"/>
              <a:t>е классы</a:t>
            </a:r>
          </a:p>
          <a:p>
            <a:pPr lvl="0" algn="ctr" fontAlgn="base">
              <a:lnSpc>
                <a:spcPct val="120000"/>
              </a:lnSpc>
              <a:buNone/>
            </a:pPr>
            <a:r>
              <a:rPr lang="ru-RU" b="1" dirty="0"/>
              <a:t>2022-2023</a:t>
            </a:r>
            <a:r>
              <a:rPr lang="ru-RU" dirty="0"/>
              <a:t> </a:t>
            </a:r>
            <a:r>
              <a:rPr lang="ru-RU" b="1" dirty="0"/>
              <a:t>уч. год </a:t>
            </a:r>
            <a:r>
              <a:rPr lang="ru-RU" dirty="0"/>
              <a:t>– 7, 8 классы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e4ab5e5d7316c149f5e482bddc72d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4572008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sz="2000" dirty="0">
                <a:latin typeface="+mn-lt"/>
              </a:rPr>
              <a:t>1.  Реализация </a:t>
            </a:r>
            <a:r>
              <a:rPr lang="ru-RU" sz="2000" b="1" dirty="0">
                <a:latin typeface="+mn-lt"/>
              </a:rPr>
              <a:t>принципа индивидуализации </a:t>
            </a:r>
            <a:r>
              <a:rPr lang="ru-RU" sz="2000" dirty="0">
                <a:latin typeface="+mn-lt"/>
              </a:rPr>
              <a:t>проявляется в создании условий для личностного выбора, самоопределения, формирования </a:t>
            </a:r>
            <a:r>
              <a:rPr lang="ru-RU" sz="2000" dirty="0" err="1">
                <a:latin typeface="+mn-lt"/>
              </a:rPr>
              <a:t>субъектности</a:t>
            </a:r>
            <a:r>
              <a:rPr lang="ru-RU" sz="2000" dirty="0">
                <a:latin typeface="+mn-lt"/>
              </a:rPr>
              <a:t> в открытой, избыточной, неструктурированной социально-образовательной среде; организации рефлексии образовательного движения школьников как субъектов практики; возможностей проявления инициативы. </a:t>
            </a: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2. </a:t>
            </a:r>
            <a:r>
              <a:rPr lang="ru-RU" sz="2000" b="1" dirty="0" err="1">
                <a:latin typeface="+mn-lt"/>
              </a:rPr>
              <a:t>Тьюторская</a:t>
            </a:r>
            <a:r>
              <a:rPr lang="ru-RU" sz="2000" b="1" dirty="0">
                <a:latin typeface="+mn-lt"/>
              </a:rPr>
              <a:t> позиция педагога</a:t>
            </a:r>
            <a:r>
              <a:rPr lang="ru-RU" sz="2000" dirty="0">
                <a:latin typeface="+mn-lt"/>
              </a:rPr>
              <a:t> становится ценностно-смысловым основанием его действий, определяющим стратегию проектирования и расширения пространства пробы себя, своих возможностей, планирования шагов по достижению образа будущего.</a:t>
            </a: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3. </a:t>
            </a:r>
            <a:r>
              <a:rPr lang="ru-RU" sz="2000" b="1" dirty="0">
                <a:latin typeface="+mn-lt"/>
                <a:cs typeface="Arial" panose="020B0604020202020204" pitchFamily="34" charset="0"/>
              </a:rPr>
              <a:t>Картирование жизненного пространства и возможностей </a:t>
            </a:r>
            <a:r>
              <a:rPr lang="ru-RU" sz="2000" dirty="0">
                <a:latin typeface="+mn-lt"/>
              </a:rPr>
              <a:t>– это вид преобразующей педагогической деятельности, направленной на организацию процесса накопления, осознания и использования человеком возможностей и особенностей своей индивидуальности для решения задач собственного образования и жизнедеятельности, например, через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выбор собственных устремлений.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290"/>
            <a:ext cx="3214710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Заключение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de2zuavq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0"/>
            <a:ext cx="4357686" cy="6858000"/>
          </a:xfrm>
          <a:solidFill>
            <a:schemeClr val="bg2">
              <a:lumMod val="90000"/>
              <a:alpha val="3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/>
              <a:t>	</a:t>
            </a:r>
          </a:p>
          <a:p>
            <a:pPr>
              <a:buNone/>
            </a:pPr>
            <a:r>
              <a:rPr lang="ru-RU" sz="1900" dirty="0"/>
              <a:t>	В </a:t>
            </a:r>
            <a:r>
              <a:rPr lang="ru-RU" sz="1900" dirty="0" err="1"/>
              <a:t>постгуманистическом</a:t>
            </a:r>
            <a:r>
              <a:rPr lang="ru-RU" sz="1900" dirty="0"/>
              <a:t> видении мира остаются востребованными условия </a:t>
            </a:r>
            <a:r>
              <a:rPr lang="ru-RU" sz="1900" dirty="0" err="1"/>
              <a:t>гуманизации</a:t>
            </a:r>
            <a:r>
              <a:rPr lang="ru-RU" sz="1900" dirty="0"/>
              <a:t>:</a:t>
            </a:r>
          </a:p>
          <a:p>
            <a:pPr>
              <a:buNone/>
            </a:pPr>
            <a:endParaRPr lang="ru-RU" sz="1900" dirty="0"/>
          </a:p>
          <a:p>
            <a:pPr lvl="0">
              <a:buFont typeface="Wingdings" pitchFamily="2" charset="2"/>
              <a:buChar char="ü"/>
            </a:pPr>
            <a:r>
              <a:rPr lang="ru-RU" sz="1900" dirty="0"/>
              <a:t>«открытость взаимного общения педагога и ученика»; 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/>
              <a:t>«раскрытие потенциала ученика»; 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/>
              <a:t>«обучение через личный опыт, освоение нового в практических ситуациях»;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/>
              <a:t>«индивидуальный подход»; 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/>
              <a:t>«изменение роли учителя: от роли всезнающего и карающего «гуру» к роли </a:t>
            </a:r>
            <a:r>
              <a:rPr lang="ru-RU" sz="1900" dirty="0" err="1"/>
              <a:t>фасилитатора</a:t>
            </a:r>
            <a:r>
              <a:rPr lang="ru-RU" sz="1900" dirty="0"/>
              <a:t>, создающего позитивную атмосферу познания и поддерживающего ученика»; 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/>
              <a:t>«активная роль ученика, самостоятельность».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45549489_44-gamerwall-pro-p-luna-v-rukakh-krasivie-oboi-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72626" cy="8572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Антропологические основания деятельности 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43702" y="3429000"/>
            <a:ext cx="2500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Содержание образования:</a:t>
            </a:r>
          </a:p>
          <a:p>
            <a:pPr algn="r"/>
            <a:endParaRPr lang="ru-RU" b="1" dirty="0">
              <a:solidFill>
                <a:schemeClr val="bg1"/>
              </a:solidFill>
            </a:endParaRPr>
          </a:p>
          <a:p>
            <a:pPr marL="285750" indent="-285750" algn="r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личностные ситуации выбора, </a:t>
            </a:r>
          </a:p>
          <a:p>
            <a:pPr marL="285750" indent="-285750" algn="r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самоопределение, </a:t>
            </a:r>
          </a:p>
          <a:p>
            <a:pPr marL="285750" indent="-285750" algn="r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«переживания»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0" y="1285860"/>
            <a:ext cx="4357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Антропологическая предметность: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фиксация,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поддержка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развитие субъективности человека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3643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Основные формы: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социальные практики,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стажировки,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личностно-значимые проекты,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исследования,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экспедиции и т.д. </a:t>
            </a:r>
          </a:p>
        </p:txBody>
      </p:sp>
    </p:spTree>
    <p:extLst>
      <p:ext uri="{BB962C8B-B14F-4D97-AF65-F5344CB8AC3E}">
        <p14:creationId xmlns:p14="http://schemas.microsoft.com/office/powerpoint/2010/main" val="111132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wins-change-model-phases-toolsh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786058"/>
            <a:ext cx="4071966" cy="6429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Жизненный путь личности может быть переоценен и переориентирован.</a:t>
            </a:r>
          </a:p>
          <a:p>
            <a:pPr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86058"/>
            <a:ext cx="471487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Расширение жизненного пространства человека есть его развитие.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786454"/>
            <a:ext cx="35719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поведение влияет только то, что действует здесь и теперь.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00430" y="0"/>
            <a:ext cx="5643570" cy="928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Пространство возможностей человека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929330"/>
            <a:ext cx="2285984" cy="928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Трехэтапная модель процесса изменений К. Левина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ide1-1280-x-720lewins-change-management-model-illustration-slides-powerpoint-templates-template-slideocean-2018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5072074"/>
          <a:ext cx="9144000" cy="17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Выбор человеком способа </a:t>
                      </a:r>
                      <a:r>
                        <a:rPr lang="ru-RU" sz="17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действования</a:t>
                      </a:r>
                      <a:r>
                        <a:rPr lang="ru-RU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есть выбор собственной личности. </a:t>
                      </a:r>
                    </a:p>
                    <a:p>
                      <a:pPr algn="ctr"/>
                      <a:endParaRPr lang="ru-RU"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Чтобы детерминировать свое будущее и освободиться от прошлого, человек должен предпринять определенные </a:t>
                      </a: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действия.</a:t>
                      </a:r>
                      <a:endParaRPr lang="ru-RU" sz="17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Поступая в соответствии с будущим проектом самого себя, человек становится тем, кем он желает быть. </a:t>
                      </a:r>
                    </a:p>
                    <a:p>
                      <a:pPr algn="ctr"/>
                      <a:endParaRPr lang="ru-RU"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ange-management_4-825x4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62150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1000108"/>
            <a:ext cx="7858180" cy="92333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Трехэтапная модель изменений описывает текущее состояние как статус-кво. Он представляет процесс изменения, затем начинает с предлагаемого изменения, а затем развивается до желаемого будущего состояния.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s872144_1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00216"/>
            <a:ext cx="6643702" cy="4857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571636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000" dirty="0"/>
            </a:br>
            <a:r>
              <a:rPr lang="ru-RU" sz="2000" dirty="0"/>
              <a:t>	Результатом практики индивидуализации и </a:t>
            </a:r>
            <a:r>
              <a:rPr lang="ru-RU" sz="2000" dirty="0" err="1"/>
              <a:t>тьюторства</a:t>
            </a:r>
            <a:r>
              <a:rPr lang="ru-RU" sz="2000" dirty="0"/>
              <a:t> явилось включение старшеклассников, обучающихся в </a:t>
            </a:r>
            <a:r>
              <a:rPr lang="ru-RU" sz="2000" dirty="0" err="1"/>
              <a:t>предпрофильных</a:t>
            </a:r>
            <a:r>
              <a:rPr lang="ru-RU" sz="2000" dirty="0"/>
              <a:t> и профильных классах «Интеллект» в проектную, исследовательскую и образовательную деятельность, получение личностно-значимых результатов каждым и командой в целом, на основе индивидуального учебного плана, разработанного в соответствии с задачами получения желаемого образа будущего.</a:t>
            </a:r>
            <a:br>
              <a:rPr lang="ru-RU" sz="1600" dirty="0"/>
            </a:b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929066"/>
            <a:ext cx="2286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Сертифицированная практика: «</a:t>
            </a:r>
            <a:r>
              <a:rPr lang="ru-RU" dirty="0" err="1"/>
              <a:t>Тьюторское</a:t>
            </a:r>
            <a:r>
              <a:rPr lang="ru-RU" dirty="0"/>
              <a:t> сопровождение обучающихся профильных и </a:t>
            </a:r>
            <a:r>
              <a:rPr lang="ru-RU" dirty="0" err="1"/>
              <a:t>предпрофильных</a:t>
            </a:r>
            <a:r>
              <a:rPr lang="ru-RU" dirty="0"/>
              <a:t> классов программы «Интеллект»</a:t>
            </a:r>
          </a:p>
        </p:txBody>
      </p:sp>
      <p:pic>
        <p:nvPicPr>
          <p:cNvPr id="7" name="Рисунок 6" descr="Без названия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071678"/>
            <a:ext cx="1752600" cy="1668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214422"/>
          <a:ext cx="91440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40466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моих возможностей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7629-01-lewin-change-management-model-powerpointp-template-16x9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38532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630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Антропологические основания деятельности в образовании</vt:lpstr>
      <vt:lpstr>Презентация PowerPoint</vt:lpstr>
      <vt:lpstr>Презентация PowerPoint</vt:lpstr>
      <vt:lpstr>Презентация PowerPoint</vt:lpstr>
      <vt:lpstr>  Результатом практики индивидуализации и тьюторства явилось включение старшеклассников, обучающихся в предпрофильных и профильных классах «Интеллект» в проектную, исследовательскую и образовательную деятельность, получение личностно-значимых результатов каждым и командой в целом, на основе индивидуального учебного плана, разработанного в соответствии с задачами получения желаемого образа будущего. </vt:lpstr>
      <vt:lpstr>Презентация PowerPoint</vt:lpstr>
      <vt:lpstr>Презентация PowerPoint</vt:lpstr>
      <vt:lpstr>Презентация PowerPoint</vt:lpstr>
      <vt:lpstr>1.  Реализация принципа индивидуализации проявляется в создании условий для личностного выбора, самоопределения, формирования субъектности в открытой, избыточной, неструктурированной социально-образовательной среде; организации рефлексии образовательного движения школьников как субъектов практики; возможностей проявления инициативы.   2. Тьюторская позиция педагога становится ценностно-смысловым основанием его действий, определяющим стратегию проектирования и расширения пространства пробы себя, своих возможностей, планирования шагов по достижению образа будущего.  3. Картирование жизненного пространства и возможностей – это вид преобразующей педагогической деятельности, направленной на организацию процесса накопления, осознания и использования человеком возможностей и особенностей своей индивидуальности для решения задач собственного образования и жизнедеятельности, например, через выбор собственных устремлений.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Картирование жизненного пространства и возможностей как практика выбора устремлений человека и рефлексии его модели мира (на основе теории поля Курта Левина)</dc:title>
  <dc:creator>Lenovo</dc:creator>
  <cp:lastModifiedBy>79046290830</cp:lastModifiedBy>
  <cp:revision>102</cp:revision>
  <dcterms:created xsi:type="dcterms:W3CDTF">2020-10-24T09:04:55Z</dcterms:created>
  <dcterms:modified xsi:type="dcterms:W3CDTF">2023-03-26T23:59:47Z</dcterms:modified>
</cp:coreProperties>
</file>