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31"/>
  </p:notesMasterIdLst>
  <p:sldIdLst>
    <p:sldId id="286" r:id="rId2"/>
    <p:sldId id="342" r:id="rId3"/>
    <p:sldId id="324" r:id="rId4"/>
    <p:sldId id="325" r:id="rId5"/>
    <p:sldId id="326" r:id="rId6"/>
    <p:sldId id="327" r:id="rId7"/>
    <p:sldId id="328" r:id="rId8"/>
    <p:sldId id="258" r:id="rId9"/>
    <p:sldId id="330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3" r:id="rId20"/>
    <p:sldId id="344" r:id="rId21"/>
    <p:sldId id="345" r:id="rId22"/>
    <p:sldId id="346" r:id="rId23"/>
    <p:sldId id="347" r:id="rId24"/>
    <p:sldId id="292" r:id="rId25"/>
    <p:sldId id="295" r:id="rId26"/>
    <p:sldId id="313" r:id="rId27"/>
    <p:sldId id="321" r:id="rId28"/>
    <p:sldId id="263" r:id="rId29"/>
    <p:sldId id="284" r:id="rId30"/>
  </p:sldIdLst>
  <p:sldSz cx="9144000" cy="6858000" type="screen4x3"/>
  <p:notesSz cx="7099300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18F"/>
    <a:srgbClr val="0000FF"/>
    <a:srgbClr val="FF0000"/>
    <a:srgbClr val="FFCC00"/>
    <a:srgbClr val="CCECFF"/>
    <a:srgbClr val="FFFFCC"/>
    <a:srgbClr val="FFCCFF"/>
    <a:srgbClr val="FFCC99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366" autoAdjust="0"/>
  </p:normalViewPr>
  <p:slideViewPr>
    <p:cSldViewPr>
      <p:cViewPr varScale="1">
        <p:scale>
          <a:sx n="95" d="100"/>
          <a:sy n="95" d="100"/>
        </p:scale>
        <p:origin x="10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D1F51-E18B-42CE-B5F8-210C7519B8B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08575-FB12-47DC-9A93-C4B26C9AF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13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606E-CB81-4133-93C8-E023AD6A48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579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A3B7A-6D26-4820-9BBB-E6CE5CD66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59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63525" y="1598613"/>
            <a:ext cx="7386638" cy="44973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B4653-39AC-49F8-8E29-D9064C6D4E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616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0D30-CC54-4A98-8952-507B4A3771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644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63525" y="1598613"/>
            <a:ext cx="7386638" cy="449738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3B9C5-D590-4B27-9D9C-DF4E647A6F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287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3283C6-99A5-43AB-AD2F-8CDAA9066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7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124DF-1289-4818-AA39-B7CEFC77FC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06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44E99-469A-4CE2-A0D5-C2FD8F083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09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4E458-03E6-4989-AFBC-C3317346D3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688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B23-056A-4990-9FFE-FF447B1395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46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E678-6DA7-43C6-A06C-B5D469D973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69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1B7C-0237-45EC-8115-37FC08BB9E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53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10A37-88F1-4289-8658-FFF36E1BCB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090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21C7-5DA0-4CFE-9136-D8EEB0737D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10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5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92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35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>
                      <a:cs typeface="Arial" pitchFamily="34" charset="0"/>
                    </a:endParaRPr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77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Arial" pitchFamily="34" charset="0"/>
                    </a:endParaRPr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745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Arial" pitchFamily="34" charset="0"/>
                    </a:endParaRPr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93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Arial" pitchFamily="34" charset="0"/>
                    </a:endParaRPr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Arial" pitchFamily="34" charset="0"/>
                    </a:endParaRPr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10449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49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7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7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10450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0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5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5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5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85761D-8462-4269-8F59-87A7303EC5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747" r:id="rId7"/>
    <p:sldLayoutId id="2147483746" r:id="rId8"/>
    <p:sldLayoutId id="2147483745" r:id="rId9"/>
    <p:sldLayoutId id="2147483744" r:id="rId10"/>
    <p:sldLayoutId id="2147483743" r:id="rId11"/>
    <p:sldLayoutId id="2147483742" r:id="rId12"/>
    <p:sldLayoutId id="2147483754" r:id="rId13"/>
    <p:sldLayoutId id="214748375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9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20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413772"/>
            <a:ext cx="7342736" cy="29523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1C018F"/>
                </a:solidFill>
                <a:latin typeface="Bookman Old Style" panose="02050604050505020204" pitchFamily="18" charset="0"/>
              </a:rPr>
              <a:t>ТЬЮТОРСКОЕ СОПРОВОЖДЕНИЕ КАК ЭФФЕКТИВНАЯ ПРАКТИКА ИНДИВИДУАЛИЗАЦИИ ОБРАЗОВАТЕЛЬНОГО ПРОЦЕССА</a:t>
            </a:r>
            <a:br>
              <a:rPr lang="ru-RU" sz="2800" b="1" dirty="0" smtClean="0">
                <a:solidFill>
                  <a:srgbClr val="1C018F"/>
                </a:solidFill>
                <a:latin typeface="Bookman Old Style" panose="02050604050505020204" pitchFamily="18" charset="0"/>
              </a:rPr>
            </a:br>
            <a:r>
              <a:rPr lang="ru-RU" sz="2800" b="1" i="1" dirty="0" smtClean="0">
                <a:solidFill>
                  <a:srgbClr val="1C018F"/>
                </a:solidFill>
                <a:latin typeface="Bookman Old Style" panose="02050604050505020204" pitchFamily="18" charset="0"/>
              </a:rPr>
              <a:t>(</a:t>
            </a:r>
            <a:r>
              <a:rPr lang="ru-RU" sz="2400" b="1" i="1" dirty="0" smtClean="0">
                <a:solidFill>
                  <a:srgbClr val="1C018F"/>
                </a:solidFill>
                <a:latin typeface="Bookman Old Style" panose="02050604050505020204" pitchFamily="18" charset="0"/>
              </a:rPr>
              <a:t>дополнительная профессиональная программа повышения квалификации</a:t>
            </a:r>
            <a:r>
              <a:rPr lang="ru-RU" sz="2800" b="1" i="1" dirty="0" smtClean="0">
                <a:solidFill>
                  <a:srgbClr val="1C018F"/>
                </a:solidFill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57584" y="4797152"/>
            <a:ext cx="5948609" cy="1696834"/>
          </a:xfrm>
        </p:spPr>
        <p:txBody>
          <a:bodyPr>
            <a:noAutofit/>
          </a:bodyPr>
          <a:lstStyle/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1C018F"/>
                </a:solidFill>
                <a:latin typeface="Bookman Old Style" panose="02050604050505020204" pitchFamily="18" charset="0"/>
              </a:rPr>
              <a:t>Гуремина Нонна Викторовна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1C018F"/>
                </a:solidFill>
                <a:latin typeface="Bookman Old Style" panose="02050604050505020204" pitchFamily="18" charset="0"/>
              </a:rPr>
              <a:t>к.г.н., доцент, магистр педагогики, 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1C018F"/>
                </a:solidFill>
                <a:latin typeface="Bookman Old Style" panose="02050604050505020204" pitchFamily="18" charset="0"/>
              </a:rPr>
              <a:t>член Межрегиональной Тьюторской Ассоциации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1" y="4869160"/>
            <a:ext cx="985670" cy="92801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4362" r="1403" b="4362"/>
          <a:stretch/>
        </p:blipFill>
        <p:spPr bwMode="auto">
          <a:xfrm>
            <a:off x="5622177" y="640918"/>
            <a:ext cx="1959444" cy="532243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51" y="399249"/>
            <a:ext cx="2479498" cy="6660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376" y="285048"/>
            <a:ext cx="1043187" cy="93572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0059" y="307872"/>
            <a:ext cx="1365622" cy="8718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7587" y="6124654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018F"/>
                </a:solidFill>
              </a:rPr>
              <a:t>26  марта </a:t>
            </a:r>
            <a:r>
              <a:rPr lang="ru-RU" b="1" dirty="0" smtClean="0">
                <a:solidFill>
                  <a:srgbClr val="1C018F"/>
                </a:solidFill>
              </a:rPr>
              <a:t>2024 г.</a:t>
            </a:r>
            <a:endParaRPr lang="ru-RU" b="1" dirty="0">
              <a:solidFill>
                <a:srgbClr val="1C01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772400" cy="1362075"/>
          </a:xfrm>
        </p:spPr>
        <p:txBody>
          <a:bodyPr/>
          <a:lstStyle/>
          <a:p>
            <a:pPr algn="ctr"/>
            <a:r>
              <a:rPr lang="ru-RU" sz="3200" cap="none" dirty="0" smtClean="0">
                <a:latin typeface="Bookman Old Style" panose="02050604050505020204" pitchFamily="18" charset="0"/>
              </a:rPr>
              <a:t>К ОСНОВНЫМ ТРЕНДАМ </a:t>
            </a:r>
            <a:br>
              <a:rPr lang="ru-RU" sz="3200" cap="none" dirty="0" smtClean="0">
                <a:latin typeface="Bookman Old Style" panose="02050604050505020204" pitchFamily="18" charset="0"/>
              </a:rPr>
            </a:br>
            <a:r>
              <a:rPr lang="ru-RU" sz="3200" cap="none" dirty="0" smtClean="0">
                <a:latin typeface="Bookman Old Style" panose="02050604050505020204" pitchFamily="18" charset="0"/>
              </a:rPr>
              <a:t>В СИСТЕМЕ ОБРАЗОВАНИЯ ОТНОСЯТСЯ:</a:t>
            </a:r>
            <a:endParaRPr lang="ru-RU" sz="3200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429000"/>
            <a:ext cx="7772400" cy="1500187"/>
          </a:xfrm>
        </p:spPr>
        <p:txBody>
          <a:bodyPr/>
          <a:lstStyle/>
          <a:p>
            <a:pPr marL="742950" lvl="0" indent="-742950">
              <a:buFont typeface="+mj-lt"/>
              <a:buAutoNum type="alphaLcParenR"/>
            </a:pPr>
            <a:r>
              <a:rPr lang="ru-RU" sz="3600" b="1" dirty="0">
                <a:latin typeface="Bookman Old Style" panose="02050604050505020204" pitchFamily="18" charset="0"/>
              </a:rPr>
              <a:t>индивидуализация</a:t>
            </a:r>
            <a:r>
              <a:rPr lang="en-US" sz="3600" b="1" dirty="0">
                <a:latin typeface="Bookman Old Style" panose="02050604050505020204" pitchFamily="18" charset="0"/>
              </a:rPr>
              <a:t>;</a:t>
            </a:r>
            <a:endParaRPr lang="ru-RU" sz="3600" b="1" dirty="0">
              <a:latin typeface="Bookman Old Style" panose="02050604050505020204" pitchFamily="18" charset="0"/>
            </a:endParaRPr>
          </a:p>
          <a:p>
            <a:pPr marL="742950" lvl="0" indent="-742950">
              <a:buFont typeface="+mj-lt"/>
              <a:buAutoNum type="alphaLcParenR"/>
            </a:pPr>
            <a:r>
              <a:rPr lang="ru-RU" sz="3600" b="1" dirty="0" err="1">
                <a:latin typeface="Bookman Old Style" panose="02050604050505020204" pitchFamily="18" charset="0"/>
              </a:rPr>
              <a:t>футуризация</a:t>
            </a:r>
            <a:r>
              <a:rPr lang="en-US" sz="3600" b="1" dirty="0">
                <a:latin typeface="Bookman Old Style" panose="02050604050505020204" pitchFamily="18" charset="0"/>
              </a:rPr>
              <a:t>;</a:t>
            </a:r>
            <a:endParaRPr lang="ru-RU" sz="3600" b="1" dirty="0">
              <a:latin typeface="Bookman Old Style" panose="02050604050505020204" pitchFamily="18" charset="0"/>
            </a:endParaRPr>
          </a:p>
          <a:p>
            <a:pPr marL="742950" lvl="0" indent="-742950">
              <a:buFont typeface="+mj-lt"/>
              <a:buAutoNum type="alphaLcParenR"/>
            </a:pPr>
            <a:r>
              <a:rPr lang="ru-RU" sz="3600" b="1" dirty="0" err="1">
                <a:latin typeface="Bookman Old Style" panose="02050604050505020204" pitchFamily="18" charset="0"/>
              </a:rPr>
              <a:t>цифровизация</a:t>
            </a:r>
            <a:r>
              <a:rPr lang="en-US" sz="3600" b="1" dirty="0">
                <a:latin typeface="Bookman Old Style" panose="02050604050505020204" pitchFamily="18" charset="0"/>
              </a:rPr>
              <a:t>;</a:t>
            </a:r>
            <a:endParaRPr lang="ru-RU" sz="3600" b="1" dirty="0">
              <a:latin typeface="Bookman Old Style" panose="02050604050505020204" pitchFamily="18" charset="0"/>
            </a:endParaRPr>
          </a:p>
          <a:p>
            <a:pPr marL="742950" lvl="0" indent="-742950">
              <a:buFont typeface="+mj-lt"/>
              <a:buAutoNum type="alphaLcParenR"/>
            </a:pPr>
            <a:r>
              <a:rPr lang="ru-RU" sz="3600" b="1" dirty="0">
                <a:latin typeface="Bookman Old Style" panose="02050604050505020204" pitchFamily="18" charset="0"/>
              </a:rPr>
              <a:t>все </a:t>
            </a:r>
            <a:r>
              <a:rPr lang="ru-RU" sz="3600" b="1" dirty="0" smtClean="0">
                <a:latin typeface="Bookman Old Style" panose="02050604050505020204" pitchFamily="18" charset="0"/>
              </a:rPr>
              <a:t>перечисленные</a:t>
            </a:r>
            <a:r>
              <a:rPr lang="ru-RU" sz="3600" b="1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772400" cy="1800200"/>
          </a:xfrm>
        </p:spPr>
        <p:txBody>
          <a:bodyPr/>
          <a:lstStyle/>
          <a:p>
            <a:pPr algn="ctr"/>
            <a:r>
              <a:rPr lang="ru-RU" sz="3200" cap="none" dirty="0" smtClean="0">
                <a:latin typeface="Bookman Old Style" panose="02050604050505020204" pitchFamily="18" charset="0"/>
              </a:rPr>
              <a:t>ЧТО В ПЕРЕВОДЕ С АНГЛИЙСКОГО (THE TUTOR) ОЗНАЧАЕТ ТЬЮТОР:</a:t>
            </a:r>
            <a:endParaRPr lang="ru-RU" sz="3200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869160"/>
            <a:ext cx="7776864" cy="1500187"/>
          </a:xfrm>
        </p:spPr>
        <p:txBody>
          <a:bodyPr/>
          <a:lstStyle/>
          <a:p>
            <a:pPr marL="742950" lvl="0" indent="-742950">
              <a:buFont typeface="+mj-lt"/>
              <a:buAutoNum type="alphaLcParenR"/>
            </a:pPr>
            <a:r>
              <a:rPr lang="ru-RU" sz="3600" b="1" dirty="0" smtClean="0">
                <a:latin typeface="Bookman Old Style" panose="02050604050505020204" pitchFamily="18" charset="0"/>
              </a:rPr>
              <a:t>педагог</a:t>
            </a:r>
            <a:r>
              <a:rPr lang="ru-RU" sz="3600" b="1" dirty="0">
                <a:latin typeface="Bookman Old Style" panose="02050604050505020204" pitchFamily="18" charset="0"/>
              </a:rPr>
              <a:t>, психолог, </a:t>
            </a:r>
            <a:r>
              <a:rPr lang="ru-RU" sz="3600" b="1" dirty="0" err="1">
                <a:latin typeface="Bookman Old Style" panose="02050604050505020204" pitchFamily="18" charset="0"/>
              </a:rPr>
              <a:t>коуч</a:t>
            </a:r>
            <a:r>
              <a:rPr lang="ru-RU" sz="3600" b="1" dirty="0">
                <a:latin typeface="Bookman Old Style" panose="02050604050505020204" pitchFamily="18" charset="0"/>
              </a:rPr>
              <a:t>, консультант</a:t>
            </a:r>
            <a:r>
              <a:rPr lang="en-US" sz="3600" b="1" dirty="0">
                <a:latin typeface="Bookman Old Style" panose="02050604050505020204" pitchFamily="18" charset="0"/>
              </a:rPr>
              <a:t>;</a:t>
            </a:r>
            <a:endParaRPr lang="ru-RU" sz="3600" b="1" dirty="0">
              <a:latin typeface="Bookman Old Style" panose="02050604050505020204" pitchFamily="18" charset="0"/>
            </a:endParaRPr>
          </a:p>
          <a:p>
            <a:pPr marL="742950" lvl="0" indent="-742950">
              <a:buFont typeface="+mj-lt"/>
              <a:buAutoNum type="alphaLcParenR"/>
            </a:pPr>
            <a:r>
              <a:rPr lang="ru-RU" sz="3600" b="1" dirty="0">
                <a:latin typeface="Bookman Old Style" panose="02050604050505020204" pitchFamily="18" charset="0"/>
              </a:rPr>
              <a:t>домашний учитель, репетитор, наставник, опекун;</a:t>
            </a:r>
          </a:p>
          <a:p>
            <a:pPr marL="742950" lvl="0" indent="-742950">
              <a:buFont typeface="+mj-lt"/>
              <a:buAutoNum type="alphaLcParenR"/>
            </a:pPr>
            <a:r>
              <a:rPr lang="ru-RU" sz="3600" b="1" dirty="0">
                <a:latin typeface="Bookman Old Style" panose="02050604050505020204" pitchFamily="18" charset="0"/>
              </a:rPr>
              <a:t>эксперт, преподаватель, модератор, </a:t>
            </a:r>
            <a:r>
              <a:rPr lang="ru-RU" sz="3600" b="1" dirty="0" smtClean="0">
                <a:latin typeface="Bookman Old Style" panose="02050604050505020204" pitchFamily="18" charset="0"/>
              </a:rPr>
              <a:t>руководитель</a:t>
            </a:r>
            <a:r>
              <a:rPr lang="ru-RU" sz="3600" b="1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4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884368" cy="1800200"/>
          </a:xfrm>
        </p:spPr>
        <p:txBody>
          <a:bodyPr/>
          <a:lstStyle/>
          <a:p>
            <a:pPr algn="ctr"/>
            <a:r>
              <a:rPr lang="ru-RU" sz="3100" dirty="0" err="1">
                <a:latin typeface="Bookman Old Style" panose="02050604050505020204" pitchFamily="18" charset="0"/>
              </a:rPr>
              <a:t>Тьюторство</a:t>
            </a:r>
            <a:r>
              <a:rPr lang="ru-RU" sz="3100" dirty="0">
                <a:latin typeface="Bookman Old Style" panose="02050604050505020204" pitchFamily="18" charset="0"/>
              </a:rPr>
              <a:t> как одна из </a:t>
            </a:r>
            <a:r>
              <a:rPr lang="ru-RU" sz="3100" dirty="0" err="1">
                <a:latin typeface="Bookman Old Style" panose="02050604050505020204" pitchFamily="18" charset="0"/>
              </a:rPr>
              <a:t>институционализированных</a:t>
            </a:r>
            <a:r>
              <a:rPr lang="ru-RU" sz="3100" dirty="0">
                <a:latin typeface="Bookman Old Style" panose="02050604050505020204" pitchFamily="18" charset="0"/>
              </a:rPr>
              <a:t> форм наставничества впервые возникла:</a:t>
            </a:r>
            <a:endParaRPr lang="ru-RU" sz="3100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509120"/>
            <a:ext cx="7416824" cy="2160240"/>
          </a:xfrm>
        </p:spPr>
        <p:txBody>
          <a:bodyPr/>
          <a:lstStyle/>
          <a:p>
            <a:pPr marL="446088" lvl="0" indent="-446088">
              <a:spcBef>
                <a:spcPts val="0"/>
              </a:spcBef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в </a:t>
            </a:r>
            <a:r>
              <a:rPr lang="ru-RU" sz="2800" b="1" dirty="0">
                <a:latin typeface="Bookman Old Style" panose="02050604050505020204" pitchFamily="18" charset="0"/>
              </a:rPr>
              <a:t>первых Британских </a:t>
            </a:r>
            <a:r>
              <a:rPr lang="ru-RU" sz="2800" b="1" dirty="0" smtClean="0">
                <a:latin typeface="Bookman Old Style" panose="02050604050505020204" pitchFamily="18" charset="0"/>
              </a:rPr>
              <a:t>университетах: Оксфорде </a:t>
            </a:r>
            <a:r>
              <a:rPr lang="ru-RU" sz="2800" b="1" dirty="0">
                <a:latin typeface="Bookman Old Style" panose="02050604050505020204" pitchFamily="18" charset="0"/>
              </a:rPr>
              <a:t>(XII в.) и Кембридже (XIII в.);</a:t>
            </a:r>
          </a:p>
          <a:p>
            <a:pPr marL="446088" lvl="0" indent="-446088">
              <a:spcBef>
                <a:spcPts val="0"/>
              </a:spcBef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в </a:t>
            </a:r>
            <a:r>
              <a:rPr lang="ru-RU" sz="2800" b="1" dirty="0">
                <a:latin typeface="Bookman Old Style" panose="02050604050505020204" pitchFamily="18" charset="0"/>
              </a:rPr>
              <a:t>старейших университетах </a:t>
            </a:r>
            <a:r>
              <a:rPr lang="ru-RU" sz="2800" b="1" dirty="0" smtClean="0">
                <a:latin typeface="Bookman Old Style" panose="02050604050505020204" pitchFamily="18" charset="0"/>
              </a:rPr>
              <a:t>США: Гарвардский </a:t>
            </a:r>
            <a:r>
              <a:rPr lang="ru-RU" sz="2800" b="1" dirty="0">
                <a:latin typeface="Bookman Old Style" panose="02050604050505020204" pitchFamily="18" charset="0"/>
              </a:rPr>
              <a:t>(XVII в.), Йельский (XVIII в.);</a:t>
            </a:r>
          </a:p>
          <a:p>
            <a:pPr marL="446088" lvl="0" indent="-446088">
              <a:spcBef>
                <a:spcPts val="0"/>
              </a:spcBef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в </a:t>
            </a:r>
            <a:r>
              <a:rPr lang="ru-RU" sz="2800" b="1" dirty="0">
                <a:latin typeface="Bookman Old Style" panose="02050604050505020204" pitchFamily="18" charset="0"/>
              </a:rPr>
              <a:t>первых российских </a:t>
            </a:r>
            <a:r>
              <a:rPr lang="ru-RU" sz="2800" b="1" dirty="0" smtClean="0">
                <a:latin typeface="Bookman Old Style" panose="02050604050505020204" pitchFamily="18" charset="0"/>
              </a:rPr>
              <a:t>университетах: Санкт-Петербургский</a:t>
            </a:r>
            <a:r>
              <a:rPr lang="ru-RU" sz="2800" b="1" dirty="0">
                <a:latin typeface="Bookman Old Style" panose="02050604050505020204" pitchFamily="18" charset="0"/>
              </a:rPr>
              <a:t>, Московский (XVIII в</a:t>
            </a:r>
            <a:r>
              <a:rPr lang="ru-RU" sz="2800" b="1" dirty="0" smtClean="0">
                <a:latin typeface="Bookman Old Style" panose="02050604050505020204" pitchFamily="18" charset="0"/>
              </a:rPr>
              <a:t>.).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632848" cy="1800200"/>
          </a:xfrm>
        </p:spPr>
        <p:txBody>
          <a:bodyPr/>
          <a:lstStyle/>
          <a:p>
            <a:pPr lvl="0" algn="ctr"/>
            <a:r>
              <a:rPr lang="ru-RU" sz="3200" cap="none" dirty="0" smtClean="0">
                <a:latin typeface="Bookman Old Style" panose="02050604050505020204" pitchFamily="18" charset="0"/>
              </a:rPr>
              <a:t>В КАКОМ ГОДУ БЫЛА ВВЕДЕНА ПРОФЕССИЯ «ТЬЮТОР» </a:t>
            </a:r>
            <a:br>
              <a:rPr lang="ru-RU" sz="3200" cap="none" dirty="0" smtClean="0">
                <a:latin typeface="Bookman Old Style" panose="02050604050505020204" pitchFamily="18" charset="0"/>
              </a:rPr>
            </a:br>
            <a:r>
              <a:rPr lang="ru-RU" sz="3200" cap="none" dirty="0" smtClean="0">
                <a:latin typeface="Bookman Old Style" panose="02050604050505020204" pitchFamily="18" charset="0"/>
              </a:rPr>
              <a:t>В РЕЕСТР ПРОФЕССИЙ И НОМЕНКЛАТУРУ ДОЛЖНОСТЕЙ?</a:t>
            </a:r>
            <a:endParaRPr lang="ru-RU" sz="3200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717032"/>
            <a:ext cx="7056784" cy="1872208"/>
          </a:xfrm>
        </p:spPr>
        <p:txBody>
          <a:bodyPr/>
          <a:lstStyle/>
          <a:p>
            <a:pPr marL="514350" lvl="0" indent="-514350">
              <a:buFont typeface="+mj-lt"/>
              <a:buAutoNum type="alphaLcParenR"/>
            </a:pPr>
            <a:r>
              <a:rPr lang="ru-RU" sz="3200" b="1" dirty="0">
                <a:latin typeface="Bookman Old Style" panose="02050604050505020204" pitchFamily="18" charset="0"/>
              </a:rPr>
              <a:t>в 2006 году</a:t>
            </a:r>
            <a:r>
              <a:rPr lang="en-US" sz="3200" b="1" dirty="0">
                <a:latin typeface="Bookman Old Style" panose="02050604050505020204" pitchFamily="18" charset="0"/>
              </a:rPr>
              <a:t>;</a:t>
            </a:r>
            <a:endParaRPr lang="ru-RU" sz="3200" b="1" dirty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200" b="1" dirty="0">
                <a:latin typeface="Bookman Old Style" panose="02050604050505020204" pitchFamily="18" charset="0"/>
              </a:rPr>
              <a:t>в 2008 году</a:t>
            </a:r>
            <a:r>
              <a:rPr lang="en-US" sz="3200" b="1" dirty="0">
                <a:latin typeface="Bookman Old Style" panose="02050604050505020204" pitchFamily="18" charset="0"/>
              </a:rPr>
              <a:t>;</a:t>
            </a:r>
            <a:endParaRPr lang="ru-RU" sz="3200" b="1" dirty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200" b="1" dirty="0">
                <a:latin typeface="Bookman Old Style" panose="02050604050505020204" pitchFamily="18" charset="0"/>
              </a:rPr>
              <a:t>в 2012 году</a:t>
            </a:r>
            <a:r>
              <a:rPr lang="en-US" sz="3200" b="1" dirty="0">
                <a:latin typeface="Bookman Old Style" panose="02050604050505020204" pitchFamily="18" charset="0"/>
              </a:rPr>
              <a:t>;</a:t>
            </a:r>
            <a:endParaRPr lang="ru-RU" sz="3200" b="1" dirty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200" b="1" dirty="0">
                <a:latin typeface="Bookman Old Style" panose="02050604050505020204" pitchFamily="18" charset="0"/>
              </a:rPr>
              <a:t>в 2016 году</a:t>
            </a:r>
            <a:r>
              <a:rPr lang="en-US" sz="3200" b="1" dirty="0">
                <a:latin typeface="Bookman Old Style" panose="02050604050505020204" pitchFamily="18" charset="0"/>
              </a:rPr>
              <a:t>;</a:t>
            </a:r>
            <a:endParaRPr lang="ru-RU" sz="3200" b="1" dirty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200" b="1" dirty="0">
                <a:latin typeface="Bookman Old Style" panose="02050604050505020204" pitchFamily="18" charset="0"/>
              </a:rPr>
              <a:t>в 2020 году</a:t>
            </a:r>
            <a:r>
              <a:rPr lang="en-US" sz="3200" b="1" dirty="0">
                <a:latin typeface="Bookman Old Style" panose="02050604050505020204" pitchFamily="18" charset="0"/>
              </a:rPr>
              <a:t>;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884368" cy="1800200"/>
          </a:xfrm>
        </p:spPr>
        <p:txBody>
          <a:bodyPr/>
          <a:lstStyle/>
          <a:p>
            <a:pPr lvl="0" algn="ctr"/>
            <a:r>
              <a:rPr lang="ru-RU" sz="2500" cap="none" dirty="0" smtClean="0">
                <a:latin typeface="Bookman Old Style" panose="02050604050505020204" pitchFamily="18" charset="0"/>
              </a:rPr>
              <a:t>В каком году был утвержден профессиональный стандарт </a:t>
            </a:r>
            <a:br>
              <a:rPr lang="ru-RU" sz="2500" cap="none" dirty="0" smtClean="0">
                <a:latin typeface="Bookman Old Style" panose="02050604050505020204" pitchFamily="18" charset="0"/>
              </a:rPr>
            </a:br>
            <a:r>
              <a:rPr lang="ru-RU" sz="2500" cap="none" dirty="0" smtClean="0">
                <a:latin typeface="Bookman Old Style" panose="02050604050505020204" pitchFamily="18" charset="0"/>
              </a:rPr>
              <a:t>«Специалист в области воспитания», включая обобщенную трудовую функцию «</a:t>
            </a:r>
            <a:r>
              <a:rPr lang="ru-RU" sz="2500" cap="none" dirty="0" err="1" smtClean="0">
                <a:latin typeface="Bookman Old Style" panose="02050604050505020204" pitchFamily="18" charset="0"/>
              </a:rPr>
              <a:t>Тьюторское</a:t>
            </a:r>
            <a:r>
              <a:rPr lang="ru-RU" sz="2500" cap="none" dirty="0" smtClean="0">
                <a:latin typeface="Bookman Old Style" panose="02050604050505020204" pitchFamily="18" charset="0"/>
              </a:rPr>
              <a:t> сопровождение обучающихся»?</a:t>
            </a:r>
            <a:endParaRPr lang="ru-RU" sz="2500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581128"/>
            <a:ext cx="7056784" cy="1872208"/>
          </a:xfrm>
        </p:spPr>
        <p:txBody>
          <a:bodyPr/>
          <a:lstStyle/>
          <a:p>
            <a:pPr marL="514350" lvl="0" indent="-514350">
              <a:buFont typeface="+mj-lt"/>
              <a:buAutoNum type="alphaLcParenR"/>
            </a:pPr>
            <a:r>
              <a:rPr lang="ru-RU" sz="3200" b="1" dirty="0">
                <a:latin typeface="Bookman Old Style" panose="02050604050505020204" pitchFamily="18" charset="0"/>
              </a:rPr>
              <a:t>в 2015 году</a:t>
            </a:r>
            <a:r>
              <a:rPr lang="en-US" sz="3200" b="1" dirty="0">
                <a:latin typeface="Bookman Old Style" panose="02050604050505020204" pitchFamily="18" charset="0"/>
              </a:rPr>
              <a:t>;</a:t>
            </a:r>
            <a:endParaRPr lang="ru-RU" sz="3200" b="1" dirty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200" b="1" dirty="0">
                <a:latin typeface="Bookman Old Style" panose="02050604050505020204" pitchFamily="18" charset="0"/>
              </a:rPr>
              <a:t>в 2016 году</a:t>
            </a:r>
            <a:r>
              <a:rPr lang="en-US" sz="3200" b="1" dirty="0">
                <a:latin typeface="Bookman Old Style" panose="02050604050505020204" pitchFamily="18" charset="0"/>
              </a:rPr>
              <a:t>;</a:t>
            </a:r>
            <a:endParaRPr lang="ru-RU" sz="3200" b="1" dirty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200" b="1" dirty="0">
                <a:latin typeface="Bookman Old Style" panose="02050604050505020204" pitchFamily="18" charset="0"/>
              </a:rPr>
              <a:t>в 2017 году</a:t>
            </a:r>
            <a:r>
              <a:rPr lang="en-US" sz="3200" b="1" dirty="0">
                <a:latin typeface="Bookman Old Style" panose="02050604050505020204" pitchFamily="18" charset="0"/>
              </a:rPr>
              <a:t>;</a:t>
            </a:r>
            <a:endParaRPr lang="ru-RU" sz="3200" b="1" dirty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200" b="1" dirty="0">
                <a:latin typeface="Bookman Old Style" panose="02050604050505020204" pitchFamily="18" charset="0"/>
              </a:rPr>
              <a:t>в 2018 году</a:t>
            </a:r>
            <a:r>
              <a:rPr lang="en-US" sz="3200" b="1" dirty="0">
                <a:latin typeface="Bookman Old Style" panose="02050604050505020204" pitchFamily="18" charset="0"/>
              </a:rPr>
              <a:t>;</a:t>
            </a:r>
            <a:endParaRPr lang="ru-RU" sz="3200" b="1" dirty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200" b="1" dirty="0">
                <a:latin typeface="Bookman Old Style" panose="02050604050505020204" pitchFamily="18" charset="0"/>
              </a:rPr>
              <a:t>в 2019 году</a:t>
            </a:r>
            <a:r>
              <a:rPr lang="en-US" sz="3200" b="1" dirty="0">
                <a:latin typeface="Bookman Old Style" panose="02050604050505020204" pitchFamily="18" charset="0"/>
              </a:rPr>
              <a:t>;</a:t>
            </a:r>
            <a:endParaRPr lang="ru-RU" sz="3200" b="1" dirty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200" b="1" dirty="0">
                <a:latin typeface="Bookman Old Style" panose="02050604050505020204" pitchFamily="18" charset="0"/>
              </a:rPr>
              <a:t>в 2020 </a:t>
            </a:r>
            <a:r>
              <a:rPr lang="ru-RU" sz="3200" b="1" dirty="0" smtClean="0">
                <a:latin typeface="Bookman Old Style" panose="02050604050505020204" pitchFamily="18" charset="0"/>
              </a:rPr>
              <a:t>году</a:t>
            </a:r>
            <a:r>
              <a:rPr lang="ru-RU" sz="3200" b="1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884368" cy="1584176"/>
          </a:xfrm>
        </p:spPr>
        <p:txBody>
          <a:bodyPr/>
          <a:lstStyle/>
          <a:p>
            <a:pPr algn="ctr"/>
            <a:r>
              <a:rPr lang="ru-RU" sz="3200" cap="none" dirty="0" smtClean="0">
                <a:latin typeface="Bookman Old Style" panose="02050604050505020204" pitchFamily="18" charset="0"/>
              </a:rPr>
              <a:t>КАКУЮ ФУНКЦИЮ ВЫПОЛНЯЕТ ТЬЮТОР В СОВРЕМЕННОЙ ОБРАЗОВАТЕЛЬНОЙ СИСТЕМЕ?</a:t>
            </a:r>
            <a:r>
              <a:rPr lang="ru-RU" sz="2800" cap="none" dirty="0" smtClean="0"/>
              <a:t/>
            </a:r>
            <a:br>
              <a:rPr lang="ru-RU" sz="2800" cap="none" dirty="0" smtClean="0"/>
            </a:br>
            <a:endParaRPr lang="ru-RU" sz="2500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581128"/>
            <a:ext cx="6984776" cy="1872208"/>
          </a:xfrm>
        </p:spPr>
        <p:txBody>
          <a:bodyPr/>
          <a:lstStyle/>
          <a:p>
            <a:pPr marL="457200" lvl="0" indent="-457200">
              <a:buFont typeface="+mj-lt"/>
              <a:buAutoNum type="alphaLcParenR"/>
            </a:pPr>
            <a:r>
              <a:rPr lang="ru-RU" sz="2400" b="1" dirty="0">
                <a:latin typeface="Bookman Old Style" panose="02050604050505020204" pitchFamily="18" charset="0"/>
              </a:rPr>
              <a:t>разрабатывает индивидуальные учебный планы для обучающихся;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sz="2400" b="1" dirty="0">
                <a:latin typeface="Bookman Old Style" panose="02050604050505020204" pitchFamily="18" charset="0"/>
              </a:rPr>
              <a:t>консультирует родителей по </a:t>
            </a:r>
            <a:r>
              <a:rPr lang="ru-RU" sz="2400" b="1" dirty="0" smtClean="0">
                <a:latin typeface="Bookman Old Style" panose="02050604050505020204" pitchFamily="18" charset="0"/>
              </a:rPr>
              <a:t>вопросам </a:t>
            </a:r>
            <a:r>
              <a:rPr lang="ru-RU" sz="2400" b="1" dirty="0">
                <a:latin typeface="Bookman Old Style" panose="02050604050505020204" pitchFamily="18" charset="0"/>
              </a:rPr>
              <a:t>обучения и воспитания;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sz="2400" b="1" dirty="0">
                <a:latin typeface="Bookman Old Style" panose="02050604050505020204" pitchFamily="18" charset="0"/>
              </a:rPr>
              <a:t>создает условия для формирования индивидуальной образовательной программы (ИОП) и сопровождает ее реализацию;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sz="2400" b="1" dirty="0">
                <a:latin typeface="Bookman Old Style" panose="02050604050505020204" pitchFamily="18" charset="0"/>
              </a:rPr>
              <a:t>оказывает психолого-педагогическое сопровождение образовательного </a:t>
            </a:r>
            <a:r>
              <a:rPr lang="ru-RU" sz="2400" b="1" dirty="0" smtClean="0">
                <a:latin typeface="Bookman Old Style" panose="02050604050505020204" pitchFamily="18" charset="0"/>
              </a:rPr>
              <a:t>процесса.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812360" cy="1584176"/>
          </a:xfrm>
        </p:spPr>
        <p:txBody>
          <a:bodyPr/>
          <a:lstStyle/>
          <a:p>
            <a:pPr algn="ctr"/>
            <a:r>
              <a:rPr lang="ru-RU" sz="3200" cap="none" dirty="0" smtClean="0">
                <a:latin typeface="Bookman Old Style" panose="02050604050505020204" pitchFamily="18" charset="0"/>
              </a:rPr>
              <a:t>УКАЖИТЕ ОСНОВОПОЛАГАЮЩИЕ ПРИНЦИПЫ ТЬЮТОРСКОГО СОПРОВОЖДЕНИЯ: </a:t>
            </a:r>
            <a:endParaRPr lang="ru-RU" sz="2500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05064"/>
            <a:ext cx="6984776" cy="2376264"/>
          </a:xfrm>
        </p:spPr>
        <p:txBody>
          <a:bodyPr/>
          <a:lstStyle/>
          <a:p>
            <a:pPr marL="457200" lvl="0" indent="-457200">
              <a:buFont typeface="+mj-lt"/>
              <a:buAutoNum type="alphaLcParenR"/>
            </a:pPr>
            <a:r>
              <a:rPr lang="ru-RU" sz="2800" b="1" dirty="0">
                <a:latin typeface="Bookman Old Style" panose="02050604050505020204" pitchFamily="18" charset="0"/>
              </a:rPr>
              <a:t>индивидуализация;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sz="2800" b="1" dirty="0" err="1">
                <a:latin typeface="Bookman Old Style" panose="02050604050505020204" pitchFamily="18" charset="0"/>
              </a:rPr>
              <a:t>цифровизация</a:t>
            </a:r>
            <a:r>
              <a:rPr lang="en-US" sz="2800" b="1" dirty="0">
                <a:latin typeface="Bookman Old Style" panose="02050604050505020204" pitchFamily="18" charset="0"/>
              </a:rPr>
              <a:t>;</a:t>
            </a:r>
            <a:endParaRPr lang="ru-RU" sz="2800" b="1" dirty="0">
              <a:latin typeface="Bookman Old Style" panose="02050604050505020204" pitchFamily="18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ru-RU" sz="2800" b="1" dirty="0">
                <a:latin typeface="Bookman Old Style" panose="02050604050505020204" pitchFamily="18" charset="0"/>
              </a:rPr>
              <a:t>открытость;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sz="2800" b="1" dirty="0">
                <a:latin typeface="Bookman Old Style" panose="02050604050505020204" pitchFamily="18" charset="0"/>
              </a:rPr>
              <a:t>вариативность</a:t>
            </a:r>
            <a:r>
              <a:rPr lang="en-US" sz="2800" b="1" dirty="0">
                <a:latin typeface="Bookman Old Style" panose="02050604050505020204" pitchFamily="18" charset="0"/>
              </a:rPr>
              <a:t>; </a:t>
            </a:r>
            <a:endParaRPr lang="ru-RU" sz="2800" b="1" dirty="0">
              <a:latin typeface="Bookman Old Style" panose="02050604050505020204" pitchFamily="18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ru-RU" sz="2800" b="1" dirty="0">
                <a:latin typeface="Bookman Old Style" panose="02050604050505020204" pitchFamily="18" charset="0"/>
              </a:rPr>
              <a:t>избыточность</a:t>
            </a:r>
            <a:r>
              <a:rPr lang="en-US" sz="2800" b="1" dirty="0">
                <a:latin typeface="Bookman Old Style" panose="02050604050505020204" pitchFamily="18" charset="0"/>
              </a:rPr>
              <a:t>;</a:t>
            </a:r>
            <a:endParaRPr lang="ru-RU" sz="2800" b="1" dirty="0">
              <a:latin typeface="Bookman Old Style" panose="02050604050505020204" pitchFamily="18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ru-RU" sz="2800" b="1" dirty="0">
                <a:latin typeface="Bookman Old Style" panose="02050604050505020204" pitchFamily="18" charset="0"/>
              </a:rPr>
              <a:t>компетентность</a:t>
            </a:r>
            <a:r>
              <a:rPr lang="en-US" sz="2800" b="1" dirty="0">
                <a:latin typeface="Bookman Old Style" panose="02050604050505020204" pitchFamily="18" charset="0"/>
              </a:rPr>
              <a:t>;</a:t>
            </a:r>
            <a:endParaRPr lang="ru-RU" sz="2800" b="1" dirty="0">
              <a:latin typeface="Bookman Old Style" panose="02050604050505020204" pitchFamily="18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ru-RU" sz="2800" b="1" dirty="0" err="1">
                <a:latin typeface="Bookman Old Style" panose="02050604050505020204" pitchFamily="18" charset="0"/>
              </a:rPr>
              <a:t>неструктурированность</a:t>
            </a:r>
            <a:r>
              <a:rPr lang="en-US" sz="2800" b="1" dirty="0" smtClean="0">
                <a:latin typeface="Bookman Old Style" panose="02050604050505020204" pitchFamily="18" charset="0"/>
              </a:rPr>
              <a:t>;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ru-RU" sz="2800" b="1" dirty="0" err="1" smtClean="0">
                <a:latin typeface="Bookman Old Style" panose="02050604050505020204" pitchFamily="18" charset="0"/>
              </a:rPr>
              <a:t>провокативность</a:t>
            </a:r>
            <a:r>
              <a:rPr lang="ru-RU" sz="2800" b="1" dirty="0" smtClean="0">
                <a:latin typeface="Bookman Old Style" panose="02050604050505020204" pitchFamily="18" charset="0"/>
              </a:rPr>
              <a:t>.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884368" cy="1584176"/>
          </a:xfrm>
        </p:spPr>
        <p:txBody>
          <a:bodyPr/>
          <a:lstStyle/>
          <a:p>
            <a:pPr algn="ctr"/>
            <a:r>
              <a:rPr lang="ru-RU" sz="3200" cap="none" dirty="0" smtClean="0">
                <a:latin typeface="Bookman Old Style" panose="02050604050505020204" pitchFamily="18" charset="0"/>
              </a:rPr>
              <a:t>КАКИЕ МЕТОДЫ ИСПОЛЬЗУЕТ </a:t>
            </a:r>
            <a:br>
              <a:rPr lang="ru-RU" sz="3200" cap="none" dirty="0" smtClean="0">
                <a:latin typeface="Bookman Old Style" panose="02050604050505020204" pitchFamily="18" charset="0"/>
              </a:rPr>
            </a:br>
            <a:r>
              <a:rPr lang="ru-RU" sz="3200" cap="none" dirty="0" smtClean="0">
                <a:latin typeface="Bookman Old Style" panose="02050604050505020204" pitchFamily="18" charset="0"/>
              </a:rPr>
              <a:t>В СВОЕЙ РАБОТЕ ТЬЮТОР, СОПРОВОЖДАЯ </a:t>
            </a:r>
            <a:r>
              <a:rPr lang="ru-RU" sz="3200" dirty="0" smtClean="0">
                <a:latin typeface="Bookman Old Style" panose="02050604050505020204" pitchFamily="18" charset="0"/>
              </a:rPr>
              <a:t>ИОП</a:t>
            </a:r>
            <a:r>
              <a:rPr lang="ru-RU" sz="3200" dirty="0">
                <a:latin typeface="Bookman Old Style" panose="02050604050505020204" pitchFamily="18" charset="0"/>
              </a:rPr>
              <a:t>? </a:t>
            </a:r>
            <a:endParaRPr lang="ru-RU" sz="2500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429000"/>
            <a:ext cx="7272808" cy="2376264"/>
          </a:xfrm>
        </p:spPr>
        <p:txBody>
          <a:bodyPr/>
          <a:lstStyle/>
          <a:p>
            <a:pPr marL="457200" lvl="0" indent="-457200"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рефлексия</a:t>
            </a:r>
            <a:r>
              <a:rPr lang="ru-RU" sz="2800" b="1" dirty="0">
                <a:latin typeface="Bookman Old Style" panose="02050604050505020204" pitchFamily="18" charset="0"/>
              </a:rPr>
              <a:t>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вопрошание</a:t>
            </a:r>
            <a:r>
              <a:rPr lang="ru-RU" sz="2800" b="1" dirty="0">
                <a:latin typeface="Bookman Old Style" panose="02050604050505020204" pitchFamily="18" charset="0"/>
              </a:rPr>
              <a:t>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картирование</a:t>
            </a:r>
            <a:r>
              <a:rPr lang="ru-RU" sz="2800" b="1" dirty="0">
                <a:latin typeface="Bookman Old Style" panose="02050604050505020204" pitchFamily="18" charset="0"/>
              </a:rPr>
              <a:t>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осмысление </a:t>
            </a:r>
            <a:r>
              <a:rPr lang="ru-RU" sz="2800" b="1" dirty="0">
                <a:latin typeface="Bookman Old Style" panose="02050604050505020204" pitchFamily="18" charset="0"/>
              </a:rPr>
              <a:t>проблемных ситуаций; 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поиск </a:t>
            </a:r>
            <a:r>
              <a:rPr lang="ru-RU" sz="2800" b="1" dirty="0">
                <a:latin typeface="Bookman Old Style" panose="02050604050505020204" pitchFamily="18" charset="0"/>
              </a:rPr>
              <a:t>путей решения;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все перечисленные.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668344" cy="1584176"/>
          </a:xfrm>
        </p:spPr>
        <p:txBody>
          <a:bodyPr/>
          <a:lstStyle/>
          <a:p>
            <a:pPr algn="ctr"/>
            <a:r>
              <a:rPr lang="ru-RU" sz="3200" dirty="0">
                <a:latin typeface="Bookman Old Style" panose="02050604050505020204" pitchFamily="18" charset="0"/>
              </a:rPr>
              <a:t>В чем главное отличие </a:t>
            </a:r>
            <a:r>
              <a:rPr lang="ru-RU" sz="3200" dirty="0" err="1">
                <a:latin typeface="Bookman Old Style" panose="02050604050505020204" pitchFamily="18" charset="0"/>
              </a:rPr>
              <a:t>тьютора</a:t>
            </a:r>
            <a:r>
              <a:rPr lang="ru-RU" sz="3200" dirty="0">
                <a:latin typeface="Bookman Old Style" panose="02050604050505020204" pitchFamily="18" charset="0"/>
              </a:rPr>
              <a:t> от педагога?</a:t>
            </a:r>
            <a:endParaRPr lang="ru-RU" sz="2500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429000"/>
            <a:ext cx="7272808" cy="2376264"/>
          </a:xfrm>
        </p:spPr>
        <p:txBody>
          <a:bodyPr/>
          <a:lstStyle/>
          <a:p>
            <a:pPr marL="457200" lvl="0" indent="-457200">
              <a:buFont typeface="+mj-lt"/>
              <a:buAutoNum type="alphaLcParenR"/>
            </a:pPr>
            <a:r>
              <a:rPr lang="ru-RU" sz="2800" b="1" dirty="0" err="1" smtClean="0">
                <a:latin typeface="Bookman Old Style" panose="02050604050505020204" pitchFamily="18" charset="0"/>
              </a:rPr>
              <a:t>тьютор</a:t>
            </a:r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r>
              <a:rPr lang="ru-RU" sz="2800" b="1" dirty="0">
                <a:latin typeface="Bookman Old Style" panose="02050604050505020204" pitchFamily="18" charset="0"/>
              </a:rPr>
              <a:t>организует </a:t>
            </a:r>
            <a:r>
              <a:rPr lang="ru-RU" sz="2800" b="1" dirty="0" err="1">
                <a:latin typeface="Bookman Old Style" panose="02050604050505020204" pitchFamily="18" charset="0"/>
              </a:rPr>
              <a:t>внеучебную</a:t>
            </a:r>
            <a:r>
              <a:rPr lang="ru-RU" sz="2800" b="1" dirty="0">
                <a:latin typeface="Bookman Old Style" panose="02050604050505020204" pitchFamily="18" charset="0"/>
              </a:rPr>
              <a:t> работу, педагог – учебную;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sz="2800" b="1" dirty="0" err="1" smtClean="0">
                <a:latin typeface="Bookman Old Style" panose="02050604050505020204" pitchFamily="18" charset="0"/>
              </a:rPr>
              <a:t>тьютор</a:t>
            </a:r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r>
              <a:rPr lang="ru-RU" sz="2800" b="1" dirty="0">
                <a:latin typeface="Bookman Old Style" panose="02050604050505020204" pitchFamily="18" charset="0"/>
              </a:rPr>
              <a:t>фиксирует достижения, педагог – прогресс в достижении целей;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sz="2800" b="1" dirty="0" err="1" smtClean="0">
                <a:latin typeface="Bookman Old Style" panose="02050604050505020204" pitchFamily="18" charset="0"/>
              </a:rPr>
              <a:t>тьютор</a:t>
            </a:r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r>
              <a:rPr lang="ru-RU" sz="2800" b="1" dirty="0">
                <a:latin typeface="Bookman Old Style" panose="02050604050505020204" pitchFamily="18" charset="0"/>
              </a:rPr>
              <a:t>отслеживает личностный результат, педагог – </a:t>
            </a:r>
            <a:r>
              <a:rPr lang="ru-RU" sz="2800" b="1" dirty="0" smtClean="0">
                <a:latin typeface="Bookman Old Style" panose="02050604050505020204" pitchFamily="18" charset="0"/>
              </a:rPr>
              <a:t>образовательный.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884368" cy="1584176"/>
          </a:xfrm>
        </p:spPr>
        <p:txBody>
          <a:bodyPr/>
          <a:lstStyle/>
          <a:p>
            <a:pPr algn="ctr"/>
            <a:r>
              <a:rPr lang="ru-RU" sz="2600" cap="none" dirty="0" smtClean="0">
                <a:latin typeface="Bookman Old Style" panose="02050604050505020204" pitchFamily="18" charset="0"/>
              </a:rPr>
              <a:t>Какой документ регламентирует решение профессиональных задач в соответствии с этическими нормами и защиту законных прав людей, </a:t>
            </a:r>
            <a:br>
              <a:rPr lang="ru-RU" sz="2600" cap="none" dirty="0" smtClean="0">
                <a:latin typeface="Bookman Old Style" panose="02050604050505020204" pitchFamily="18" charset="0"/>
              </a:rPr>
            </a:br>
            <a:r>
              <a:rPr lang="ru-RU" sz="2600" cap="none" dirty="0" smtClean="0">
                <a:latin typeface="Bookman Old Style" panose="02050604050505020204" pitchFamily="18" charset="0"/>
              </a:rPr>
              <a:t>с которыми </a:t>
            </a:r>
            <a:r>
              <a:rPr lang="ru-RU" sz="2600" cap="none" dirty="0" err="1" smtClean="0">
                <a:latin typeface="Bookman Old Style" panose="02050604050505020204" pitchFamily="18" charset="0"/>
              </a:rPr>
              <a:t>тьюторы</a:t>
            </a:r>
            <a:r>
              <a:rPr lang="ru-RU" sz="2600" cap="none" dirty="0" smtClean="0">
                <a:latin typeface="Bookman Old Style" panose="02050604050505020204" pitchFamily="18" charset="0"/>
              </a:rPr>
              <a:t> вступают в профессиональное взаимодействие?</a:t>
            </a:r>
            <a:br>
              <a:rPr lang="ru-RU" sz="2600" cap="none" dirty="0" smtClean="0">
                <a:latin typeface="Bookman Old Style" panose="02050604050505020204" pitchFamily="18" charset="0"/>
              </a:rPr>
            </a:br>
            <a:endParaRPr lang="ru-RU" sz="2600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573016"/>
            <a:ext cx="7272808" cy="2376264"/>
          </a:xfrm>
        </p:spPr>
        <p:txBody>
          <a:bodyPr/>
          <a:lstStyle/>
          <a:p>
            <a:pPr marL="514350" lvl="0" indent="-514350">
              <a:buFont typeface="+mj-lt"/>
              <a:buAutoNum type="alphaLcParenR"/>
            </a:pPr>
            <a:r>
              <a:rPr lang="ru-RU" sz="2800" b="1" dirty="0">
                <a:latin typeface="Bookman Old Style" panose="02050604050505020204" pitchFamily="18" charset="0"/>
              </a:rPr>
              <a:t>профессиональный кодекс </a:t>
            </a:r>
            <a:r>
              <a:rPr lang="ru-RU" sz="2800" b="1" dirty="0" err="1">
                <a:latin typeface="Bookman Old Style" panose="02050604050505020204" pitchFamily="18" charset="0"/>
              </a:rPr>
              <a:t>тьютора</a:t>
            </a:r>
            <a:r>
              <a:rPr lang="en-US" sz="2800" b="1" dirty="0">
                <a:latin typeface="Bookman Old Style" panose="02050604050505020204" pitchFamily="18" charset="0"/>
              </a:rPr>
              <a:t>;</a:t>
            </a:r>
            <a:endParaRPr lang="ru-RU" sz="2800" b="1" dirty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>
                <a:latin typeface="Bookman Old Style" panose="02050604050505020204" pitchFamily="18" charset="0"/>
              </a:rPr>
              <a:t>административный кодекс </a:t>
            </a:r>
            <a:r>
              <a:rPr lang="ru-RU" sz="2800" b="1" dirty="0" err="1">
                <a:latin typeface="Bookman Old Style" panose="02050604050505020204" pitchFamily="18" charset="0"/>
              </a:rPr>
              <a:t>тьютора</a:t>
            </a:r>
            <a:r>
              <a:rPr lang="en-US" sz="2800" b="1" dirty="0">
                <a:latin typeface="Bookman Old Style" panose="02050604050505020204" pitchFamily="18" charset="0"/>
              </a:rPr>
              <a:t>;</a:t>
            </a:r>
            <a:endParaRPr lang="ru-RU" sz="2800" b="1" dirty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>
                <a:latin typeface="Bookman Old Style" panose="02050604050505020204" pitchFamily="18" charset="0"/>
              </a:rPr>
              <a:t>этический кодекс </a:t>
            </a:r>
            <a:r>
              <a:rPr lang="ru-RU" sz="2800" b="1" dirty="0" err="1">
                <a:latin typeface="Bookman Old Style" panose="02050604050505020204" pitchFamily="18" charset="0"/>
              </a:rPr>
              <a:t>тьютора</a:t>
            </a:r>
            <a:r>
              <a:rPr lang="en-US" sz="2800" b="1" dirty="0">
                <a:latin typeface="Bookman Old Style" panose="02050604050505020204" pitchFamily="18" charset="0"/>
              </a:rPr>
              <a:t>;</a:t>
            </a:r>
            <a:endParaRPr lang="ru-RU" sz="2800" b="1" dirty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>
                <a:latin typeface="Bookman Old Style" panose="02050604050505020204" pitchFamily="18" charset="0"/>
              </a:rPr>
              <a:t>ни один из вышеперечисленных.</a:t>
            </a:r>
          </a:p>
        </p:txBody>
      </p:sp>
    </p:spTree>
    <p:extLst>
      <p:ext uri="{BB962C8B-B14F-4D97-AF65-F5344CB8AC3E}">
        <p14:creationId xmlns:p14="http://schemas.microsoft.com/office/powerpoint/2010/main" val="481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7406640" cy="1752600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ru-RU" b="1" dirty="0" smtClean="0">
                <a:latin typeface="Bookman Old Style" panose="02050604050505020204" pitchFamily="18" charset="0"/>
              </a:rPr>
              <a:t>Программа реализуется на базе </a:t>
            </a:r>
          </a:p>
          <a:p>
            <a:pPr marL="0" algn="ctr">
              <a:spcBef>
                <a:spcPts val="0"/>
              </a:spcBef>
            </a:pPr>
            <a:r>
              <a:rPr lang="ru-RU" b="1" dirty="0" smtClean="0">
                <a:latin typeface="Bookman Old Style" panose="02050604050505020204" pitchFamily="18" charset="0"/>
              </a:rPr>
              <a:t>МГУ им. адм. Г.И. </a:t>
            </a:r>
            <a:r>
              <a:rPr lang="ru-RU" b="1" dirty="0" err="1" smtClean="0">
                <a:latin typeface="Bookman Old Style" panose="02050604050505020204" pitchFamily="18" charset="0"/>
              </a:rPr>
              <a:t>Невельского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</a:p>
          <a:p>
            <a:pPr marL="0" algn="ctr">
              <a:spcBef>
                <a:spcPts val="0"/>
              </a:spcBef>
            </a:pPr>
            <a:r>
              <a:rPr lang="ru-RU" b="1" dirty="0" smtClean="0">
                <a:latin typeface="Bookman Old Style" panose="02050604050505020204" pitchFamily="18" charset="0"/>
              </a:rPr>
              <a:t>с 18 по 31 марта 2024 г.</a:t>
            </a:r>
          </a:p>
          <a:p>
            <a:pPr marL="0" algn="ctr">
              <a:spcBef>
                <a:spcPts val="0"/>
              </a:spcBef>
            </a:pPr>
            <a:r>
              <a:rPr lang="ru-RU" b="1" dirty="0" smtClean="0">
                <a:latin typeface="Bookman Old Style" panose="02050604050505020204" pitchFamily="18" charset="0"/>
              </a:rPr>
              <a:t>В данной момент проходят обучение 142 слушателя</a:t>
            </a:r>
          </a:p>
          <a:p>
            <a:pPr algn="ctr"/>
            <a:endParaRPr lang="ru-RU" sz="800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i="1" dirty="0" smtClean="0">
                <a:latin typeface="Bookman Old Style" panose="02050604050505020204" pitchFamily="18" charset="0"/>
              </a:rPr>
              <a:t>Ссылка на программу: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54" y="3501008"/>
            <a:ext cx="3024336" cy="3024336"/>
          </a:xfrm>
          <a:prstGeom prst="rect">
            <a:avLst/>
          </a:prstGeom>
          <a:noFill/>
          <a:ln w="19050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0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3" y="692696"/>
            <a:ext cx="7884368" cy="1584176"/>
          </a:xfrm>
        </p:spPr>
        <p:txBody>
          <a:bodyPr/>
          <a:lstStyle/>
          <a:p>
            <a:pPr algn="ctr"/>
            <a:r>
              <a:rPr lang="ru-RU" sz="3000" dirty="0">
                <a:latin typeface="Bookman Old Style" panose="02050604050505020204" pitchFamily="18" charset="0"/>
              </a:rPr>
              <a:t>Какие свойства имеет личностно-ресурсная карта как инструмент </a:t>
            </a:r>
            <a:r>
              <a:rPr lang="ru-RU" sz="3000" dirty="0" err="1" smtClean="0">
                <a:latin typeface="Bookman Old Style" panose="02050604050505020204" pitchFamily="18" charset="0"/>
              </a:rPr>
              <a:t>тьюторского</a:t>
            </a:r>
            <a:r>
              <a:rPr lang="ru-RU" sz="3000" dirty="0" smtClean="0">
                <a:latin typeface="Bookman Old Style" panose="02050604050505020204" pitchFamily="18" charset="0"/>
              </a:rPr>
              <a:t> сопровождения</a:t>
            </a:r>
            <a:r>
              <a:rPr lang="ru-RU" sz="3000" dirty="0"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996952"/>
            <a:ext cx="7272808" cy="2376264"/>
          </a:xfrm>
        </p:spPr>
        <p:txBody>
          <a:bodyPr/>
          <a:lstStyle/>
          <a:p>
            <a:pPr marL="514350" lvl="0" indent="-514350"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пространственная топика</a:t>
            </a:r>
            <a:r>
              <a:rPr lang="en-US" sz="2800" b="1" dirty="0" smtClean="0">
                <a:latin typeface="Bookman Old Style" panose="02050604050505020204" pitchFamily="18" charset="0"/>
              </a:rPr>
              <a:t>;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 err="1" smtClean="0">
                <a:latin typeface="Bookman Old Style" panose="02050604050505020204" pitchFamily="18" charset="0"/>
              </a:rPr>
              <a:t>векторность</a:t>
            </a:r>
            <a:r>
              <a:rPr lang="en-US" sz="2800" b="1" dirty="0" smtClean="0">
                <a:latin typeface="Bookman Old Style" panose="02050604050505020204" pitchFamily="18" charset="0"/>
              </a:rPr>
              <a:t>;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навигация</a:t>
            </a:r>
            <a:r>
              <a:rPr lang="en-US" sz="2800" b="1" dirty="0" smtClean="0">
                <a:latin typeface="Bookman Old Style" panose="02050604050505020204" pitchFamily="18" charset="0"/>
              </a:rPr>
              <a:t>;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масштаб</a:t>
            </a:r>
            <a:r>
              <a:rPr lang="en-US" sz="2800" b="1" dirty="0" smtClean="0">
                <a:latin typeface="Bookman Old Style" panose="02050604050505020204" pitchFamily="18" charset="0"/>
              </a:rPr>
              <a:t>;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все перечисленные.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6" y="620688"/>
            <a:ext cx="7647518" cy="1584176"/>
          </a:xfrm>
        </p:spPr>
        <p:txBody>
          <a:bodyPr/>
          <a:lstStyle/>
          <a:p>
            <a:pPr algn="ctr"/>
            <a:r>
              <a:rPr lang="ru-RU" sz="3200" dirty="0">
                <a:latin typeface="Bookman Old Style" panose="02050604050505020204" pitchFamily="18" charset="0"/>
              </a:rPr>
              <a:t>Какой из этих векторов </a:t>
            </a:r>
            <a:r>
              <a:rPr lang="ru-RU" sz="3200" dirty="0" smtClean="0">
                <a:latin typeface="Bookman Old Style" panose="02050604050505020204" pitchFamily="18" charset="0"/>
              </a:rPr>
              <a:t/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не </a:t>
            </a:r>
            <a:r>
              <a:rPr lang="ru-RU" sz="3200" dirty="0">
                <a:latin typeface="Bookman Old Style" panose="02050604050505020204" pitchFamily="18" charset="0"/>
              </a:rPr>
              <a:t>входит в ресурсную схему </a:t>
            </a:r>
            <a:r>
              <a:rPr lang="ru-RU" sz="3200" dirty="0" err="1">
                <a:latin typeface="Bookman Old Style" panose="02050604050505020204" pitchFamily="18" charset="0"/>
              </a:rPr>
              <a:t>тьюторского</a:t>
            </a:r>
            <a:r>
              <a:rPr lang="ru-RU" sz="3200" dirty="0">
                <a:latin typeface="Bookman Old Style" panose="02050604050505020204" pitchFamily="18" charset="0"/>
              </a:rPr>
              <a:t> сопровождения?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996952"/>
            <a:ext cx="7272808" cy="2376264"/>
          </a:xfrm>
        </p:spPr>
        <p:txBody>
          <a:bodyPr/>
          <a:lstStyle/>
          <a:p>
            <a:pPr marL="514350" lvl="0" indent="-514350">
              <a:buFont typeface="+mj-lt"/>
              <a:buAutoNum type="alphaLcParenR"/>
            </a:pPr>
            <a:r>
              <a:rPr lang="ru-RU" sz="3200" b="1" dirty="0" smtClean="0">
                <a:latin typeface="Bookman Old Style" panose="02050604050505020204" pitchFamily="18" charset="0"/>
              </a:rPr>
              <a:t>социальный</a:t>
            </a:r>
            <a:r>
              <a:rPr lang="en-US" sz="3200" b="1" dirty="0">
                <a:latin typeface="Bookman Old Style" panose="02050604050505020204" pitchFamily="18" charset="0"/>
              </a:rPr>
              <a:t>;</a:t>
            </a:r>
            <a:endParaRPr lang="ru-RU" sz="3200" b="1" dirty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200" b="1" dirty="0">
                <a:latin typeface="Bookman Old Style" panose="02050604050505020204" pitchFamily="18" charset="0"/>
              </a:rPr>
              <a:t>пространственный</a:t>
            </a:r>
            <a:r>
              <a:rPr lang="en-US" sz="3200" b="1" dirty="0">
                <a:latin typeface="Bookman Old Style" panose="02050604050505020204" pitchFamily="18" charset="0"/>
              </a:rPr>
              <a:t>;</a:t>
            </a:r>
            <a:endParaRPr lang="ru-RU" sz="3200" b="1" dirty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200" b="1" dirty="0">
                <a:latin typeface="Bookman Old Style" panose="02050604050505020204" pitchFamily="18" charset="0"/>
              </a:rPr>
              <a:t>антропологический</a:t>
            </a:r>
            <a:r>
              <a:rPr lang="en-US" sz="3200" b="1" dirty="0">
                <a:latin typeface="Bookman Old Style" panose="02050604050505020204" pitchFamily="18" charset="0"/>
              </a:rPr>
              <a:t>;</a:t>
            </a:r>
            <a:endParaRPr lang="ru-RU" sz="3200" b="1" dirty="0">
              <a:latin typeface="Bookman Old Style" panose="020506040505050202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200" b="1" dirty="0" smtClean="0">
                <a:latin typeface="Bookman Old Style" panose="02050604050505020204" pitchFamily="18" charset="0"/>
              </a:rPr>
              <a:t>культурно-предметный</a:t>
            </a:r>
            <a:r>
              <a:rPr lang="ru-RU" sz="3200" b="1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8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" y="548680"/>
            <a:ext cx="7647518" cy="1584176"/>
          </a:xfrm>
        </p:spPr>
        <p:txBody>
          <a:bodyPr/>
          <a:lstStyle/>
          <a:p>
            <a:pPr algn="ctr"/>
            <a:r>
              <a:rPr lang="ru-RU" sz="3200" dirty="0">
                <a:latin typeface="Bookman Old Style" panose="02050604050505020204" pitchFamily="18" charset="0"/>
              </a:rPr>
              <a:t>Какие категории обучающихся особо нуждаются в </a:t>
            </a:r>
            <a:r>
              <a:rPr lang="ru-RU" sz="3200" dirty="0" err="1">
                <a:latin typeface="Bookman Old Style" panose="02050604050505020204" pitchFamily="18" charset="0"/>
              </a:rPr>
              <a:t>тьюторском</a:t>
            </a:r>
            <a:r>
              <a:rPr lang="ru-RU" sz="3200" dirty="0">
                <a:latin typeface="Bookman Old Style" panose="02050604050505020204" pitchFamily="18" charset="0"/>
              </a:rPr>
              <a:t> сопровождении?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996952"/>
            <a:ext cx="7272808" cy="3528392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ru-RU" sz="2800" b="1" dirty="0">
                <a:latin typeface="Bookman Old Style" panose="02050604050505020204" pitchFamily="18" charset="0"/>
              </a:rPr>
              <a:t>дети из социально неблагополучных семей; 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дети </a:t>
            </a:r>
            <a:r>
              <a:rPr lang="ru-RU" sz="2800" b="1" dirty="0">
                <a:latin typeface="Bookman Old Style" panose="02050604050505020204" pitchFamily="18" charset="0"/>
              </a:rPr>
              <a:t>с ОВЗ;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одаренные </a:t>
            </a:r>
            <a:r>
              <a:rPr lang="ru-RU" sz="2800" b="1" dirty="0">
                <a:latin typeface="Bookman Old Style" panose="02050604050505020204" pitchFamily="18" charset="0"/>
              </a:rPr>
              <a:t>дети;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дети-мигранты</a:t>
            </a:r>
            <a:r>
              <a:rPr lang="ru-RU" sz="2800" b="1" dirty="0">
                <a:latin typeface="Bookman Old Style" panose="02050604050505020204" pitchFamily="18" charset="0"/>
              </a:rPr>
              <a:t>;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дети </a:t>
            </a:r>
            <a:r>
              <a:rPr lang="ru-RU" sz="2800" b="1" dirty="0">
                <a:latin typeface="Bookman Old Style" panose="02050604050505020204" pitchFamily="18" charset="0"/>
              </a:rPr>
              <a:t>с отклоняющимся (</a:t>
            </a:r>
            <a:r>
              <a:rPr lang="ru-RU" sz="2800" b="1" dirty="0" err="1">
                <a:latin typeface="Bookman Old Style" panose="02050604050505020204" pitchFamily="18" charset="0"/>
              </a:rPr>
              <a:t>девиантным</a:t>
            </a:r>
            <a:r>
              <a:rPr lang="ru-RU" sz="2800" b="1" dirty="0">
                <a:latin typeface="Bookman Old Style" panose="02050604050505020204" pitchFamily="18" charset="0"/>
              </a:rPr>
              <a:t>) </a:t>
            </a:r>
            <a:r>
              <a:rPr lang="ru-RU" sz="2800" b="1" dirty="0" smtClean="0">
                <a:latin typeface="Bookman Old Style" panose="02050604050505020204" pitchFamily="18" charset="0"/>
              </a:rPr>
              <a:t>поведением;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все ответы верные;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ru-RU" sz="2800" b="1" dirty="0" smtClean="0">
                <a:latin typeface="Bookman Old Style" panose="02050604050505020204" pitchFamily="18" charset="0"/>
              </a:rPr>
              <a:t>все ответы неверные.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812360" cy="1584176"/>
          </a:xfrm>
        </p:spPr>
        <p:txBody>
          <a:bodyPr/>
          <a:lstStyle/>
          <a:p>
            <a:pPr algn="ctr"/>
            <a:r>
              <a:rPr lang="ru-RU" sz="3200" dirty="0">
                <a:latin typeface="Bookman Old Style" panose="02050604050505020204" pitchFamily="18" charset="0"/>
              </a:rPr>
              <a:t>Укажите правильную очередность этапов </a:t>
            </a:r>
            <a:r>
              <a:rPr lang="ru-RU" sz="3200" dirty="0" err="1">
                <a:latin typeface="Bookman Old Style" panose="02050604050505020204" pitchFamily="18" charset="0"/>
              </a:rPr>
              <a:t>тьюторского</a:t>
            </a:r>
            <a:r>
              <a:rPr lang="ru-RU" sz="3200" dirty="0">
                <a:latin typeface="Bookman Old Style" panose="02050604050505020204" pitchFamily="18" charset="0"/>
              </a:rPr>
              <a:t> сопровождения: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996952"/>
            <a:ext cx="6984776" cy="3528392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ru-RU" sz="2600" b="1" dirty="0">
                <a:latin typeface="Bookman Old Style" panose="02050604050505020204" pitchFamily="18" charset="0"/>
              </a:rPr>
              <a:t>рефлексивный – </a:t>
            </a:r>
            <a:r>
              <a:rPr lang="ru-RU" sz="2600" b="1" dirty="0" smtClean="0">
                <a:latin typeface="Bookman Old Style" panose="02050604050505020204" pitchFamily="18" charset="0"/>
              </a:rPr>
              <a:t>проектировочный – реализационный </a:t>
            </a:r>
            <a:r>
              <a:rPr lang="ru-RU" sz="2600" b="1" dirty="0">
                <a:latin typeface="Bookman Old Style" panose="02050604050505020204" pitchFamily="18" charset="0"/>
              </a:rPr>
              <a:t>– мотивационно-диагностический;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2600" b="1" dirty="0" smtClean="0">
                <a:latin typeface="Bookman Old Style" panose="02050604050505020204" pitchFamily="18" charset="0"/>
              </a:rPr>
              <a:t>мотивационно-диагностический </a:t>
            </a:r>
            <a:r>
              <a:rPr lang="ru-RU" sz="2600" b="1" dirty="0">
                <a:latin typeface="Bookman Old Style" panose="02050604050505020204" pitchFamily="18" charset="0"/>
              </a:rPr>
              <a:t>– проектировочный – реализационный – рефлексивный;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2600" b="1" dirty="0" smtClean="0">
                <a:latin typeface="Bookman Old Style" panose="02050604050505020204" pitchFamily="18" charset="0"/>
              </a:rPr>
              <a:t>проектировочный </a:t>
            </a:r>
            <a:r>
              <a:rPr lang="ru-RU" sz="2600" b="1" dirty="0">
                <a:latin typeface="Bookman Old Style" panose="02050604050505020204" pitchFamily="18" charset="0"/>
              </a:rPr>
              <a:t>– мотивационно-диагностический – реализационный – рефлексивный</a:t>
            </a:r>
            <a:r>
              <a:rPr lang="ru-RU" sz="2800" b="1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79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7812360" cy="7200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Мои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тьюторские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практики </a:t>
            </a:r>
          </a:p>
        </p:txBody>
      </p:sp>
      <p:sp>
        <p:nvSpPr>
          <p:cNvPr id="3075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739D327-ABC6-4791-8DE3-E4810AC8BB1D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078412"/>
            <a:ext cx="3688235" cy="5438678"/>
          </a:xfrm>
          <a:prstGeom prst="rect">
            <a:avLst/>
          </a:prstGeom>
          <a:noFill/>
          <a:ln w="19050">
            <a:solidFill>
              <a:srgbClr val="191EF3"/>
            </a:solidFill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 b="4383"/>
          <a:stretch>
            <a:fillRect/>
          </a:stretch>
        </p:blipFill>
        <p:spPr bwMode="auto">
          <a:xfrm>
            <a:off x="3851920" y="1078412"/>
            <a:ext cx="3715074" cy="5438678"/>
          </a:xfrm>
          <a:prstGeom prst="rect">
            <a:avLst/>
          </a:prstGeom>
          <a:noFill/>
          <a:ln w="22225">
            <a:solidFill>
              <a:srgbClr val="191EF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0971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7812360" cy="7200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Мои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тьюторские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практики </a:t>
            </a:r>
          </a:p>
        </p:txBody>
      </p:sp>
      <p:sp>
        <p:nvSpPr>
          <p:cNvPr id="3075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739D327-ABC6-4791-8DE3-E4810AC8BB1D}" type="slidenum">
              <a:rPr lang="ru-RU"/>
              <a:pPr>
                <a:defRPr/>
              </a:pPr>
              <a:t>25</a:t>
            </a:fld>
            <a:endParaRPr lang="ru-RU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"/>
          <a:stretch/>
        </p:blipFill>
        <p:spPr bwMode="auto">
          <a:xfrm>
            <a:off x="72118" y="1033272"/>
            <a:ext cx="3744000" cy="55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 cap="flat" cmpd="sng">
                <a:solidFill>
                  <a:srgbClr val="FF00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0" name="Picture 6" descr="C:\Users\shvecov_myu\Desktop\Вжух\Вебинар 24 ноября\Сертифика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70" y="1052735"/>
            <a:ext cx="3686977" cy="5565523"/>
          </a:xfrm>
          <a:prstGeom prst="rect">
            <a:avLst/>
          </a:prstGeom>
          <a:noFill/>
          <a:ln w="63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30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7884368" cy="6093296"/>
          </a:xfrm>
        </p:spPr>
        <p:txBody>
          <a:bodyPr/>
          <a:lstStyle/>
          <a:p>
            <a:pPr marL="177800" indent="-177800">
              <a:buFont typeface="Wingdings" pitchFamily="2" charset="2"/>
              <a:buChar char="Ø"/>
            </a:pPr>
            <a:r>
              <a:rPr lang="ru-RU" sz="1100" b="1" dirty="0" err="1" smtClean="0">
                <a:latin typeface="Bookman Old Style" panose="02050604050505020204" pitchFamily="18" charset="0"/>
                <a:cs typeface="Arial" pitchFamily="34" charset="0"/>
              </a:rPr>
              <a:t>Гуремина</a:t>
            </a:r>
            <a:r>
              <a:rPr lang="ru-RU" sz="1100" b="1" dirty="0" smtClean="0">
                <a:latin typeface="Bookman Old Style" panose="02050604050505020204" pitchFamily="18" charset="0"/>
                <a:cs typeface="Arial" pitchFamily="34" charset="0"/>
              </a:rPr>
              <a:t> Н.В. </a:t>
            </a:r>
            <a:r>
              <a:rPr lang="ru-RU" sz="1100" dirty="0" smtClean="0">
                <a:latin typeface="Bookman Old Style" panose="02050604050505020204" pitchFamily="18" charset="0"/>
                <a:cs typeface="Arial" pitchFamily="34" charset="0"/>
              </a:rPr>
              <a:t>Тьюторское сопровождение студентов экономических специальностей в процессе подготовки к сдаче государственного экзамена и защите ВКР // Успехи современного естествознания. 2014. №. 10. С. 84-85. </a:t>
            </a:r>
            <a:r>
              <a:rPr lang="ru-RU" sz="1100" u="sng" dirty="0" smtClean="0">
                <a:latin typeface="Bookman Old Style" panose="02050604050505020204" pitchFamily="18" charset="0"/>
                <a:cs typeface="Arial" pitchFamily="34" charset="0"/>
              </a:rPr>
              <a:t>https://elibrary.ru/item.asp?id=21961720</a:t>
            </a:r>
            <a:endParaRPr lang="ru-RU" sz="11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177800" indent="-177800">
              <a:buFont typeface="Wingdings" pitchFamily="2" charset="2"/>
              <a:buChar char="Ø"/>
            </a:pPr>
            <a:r>
              <a:rPr lang="ru-RU" sz="1100" b="1" dirty="0" err="1" smtClean="0">
                <a:latin typeface="Bookman Old Style" panose="02050604050505020204" pitchFamily="18" charset="0"/>
                <a:cs typeface="Arial" pitchFamily="34" charset="0"/>
              </a:rPr>
              <a:t>Гуремина</a:t>
            </a:r>
            <a:r>
              <a:rPr lang="ru-RU" sz="1100" b="1" dirty="0" smtClean="0">
                <a:latin typeface="Bookman Old Style" panose="02050604050505020204" pitchFamily="18" charset="0"/>
                <a:cs typeface="Arial" pitchFamily="34" charset="0"/>
              </a:rPr>
              <a:t> Н.В. </a:t>
            </a:r>
            <a:r>
              <a:rPr lang="ru-RU" sz="1100" dirty="0" smtClean="0">
                <a:latin typeface="Bookman Old Style" panose="02050604050505020204" pitchFamily="18" charset="0"/>
                <a:cs typeface="Arial" pitchFamily="34" charset="0"/>
              </a:rPr>
              <a:t>Подходы к составлению индивидуальной образовательной программы как инструмента тьюторского сопровождения студента высшего учебного заведения // Международный журнал экспериментального образования. 2015. №12-3. С. 412-413. </a:t>
            </a:r>
            <a:r>
              <a:rPr lang="ru-RU" sz="1100" u="sng" dirty="0" smtClean="0">
                <a:latin typeface="Bookman Old Style" panose="02050604050505020204" pitchFamily="18" charset="0"/>
                <a:cs typeface="Arial" pitchFamily="34" charset="0"/>
              </a:rPr>
              <a:t>https://elibrary.ru/item.asp?id=25013516</a:t>
            </a:r>
            <a:endParaRPr lang="ru-RU" sz="11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177800" indent="-177800">
              <a:buFont typeface="Wingdings" pitchFamily="2" charset="2"/>
              <a:buChar char="Ø"/>
            </a:pPr>
            <a:r>
              <a:rPr lang="ru-RU" sz="1100" b="1" dirty="0" err="1" smtClean="0">
                <a:latin typeface="Bookman Old Style" panose="02050604050505020204" pitchFamily="18" charset="0"/>
                <a:cs typeface="Arial" pitchFamily="34" charset="0"/>
              </a:rPr>
              <a:t>Гуремина</a:t>
            </a:r>
            <a:r>
              <a:rPr lang="ru-RU" sz="1100" b="1" dirty="0" smtClean="0">
                <a:latin typeface="Bookman Old Style" panose="02050604050505020204" pitchFamily="18" charset="0"/>
                <a:cs typeface="Arial" pitchFamily="34" charset="0"/>
              </a:rPr>
              <a:t> Н.В. </a:t>
            </a:r>
            <a:r>
              <a:rPr lang="ru-RU" sz="1100" dirty="0" smtClean="0">
                <a:latin typeface="Bookman Old Style" panose="02050604050505020204" pitchFamily="18" charset="0"/>
                <a:cs typeface="Arial" pitchFamily="34" charset="0"/>
              </a:rPr>
              <a:t>Внедрение технологий индивидуализации и тьюторского сопровождения в учебный процесс высшей школы // «Современные образовательные технологии: монография». Новосибирск, 2017. С. 12-29. </a:t>
            </a:r>
            <a:r>
              <a:rPr lang="ru-RU" sz="1100" u="sng" dirty="0" smtClean="0">
                <a:latin typeface="Bookman Old Style" panose="02050604050505020204" pitchFamily="18" charset="0"/>
                <a:cs typeface="Arial" pitchFamily="34" charset="0"/>
              </a:rPr>
              <a:t>https://elibrary.ru/item.asp?id=3000157</a:t>
            </a:r>
            <a:endParaRPr lang="ru-RU" sz="11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177800" indent="-177800">
              <a:buFont typeface="Wingdings" pitchFamily="2" charset="2"/>
              <a:buChar char="Ø"/>
            </a:pPr>
            <a:r>
              <a:rPr lang="ru-RU" sz="1100" b="1" dirty="0" err="1" smtClean="0">
                <a:latin typeface="Bookman Old Style" panose="02050604050505020204" pitchFamily="18" charset="0"/>
                <a:cs typeface="Arial" pitchFamily="34" charset="0"/>
              </a:rPr>
              <a:t>Гуремина</a:t>
            </a:r>
            <a:r>
              <a:rPr lang="ru-RU" sz="1100" b="1" dirty="0" smtClean="0">
                <a:latin typeface="Bookman Old Style" panose="02050604050505020204" pitchFamily="18" charset="0"/>
                <a:cs typeface="Arial" pitchFamily="34" charset="0"/>
              </a:rPr>
              <a:t> Н.В. </a:t>
            </a:r>
            <a:r>
              <a:rPr lang="ru-RU" sz="1100" dirty="0" smtClean="0">
                <a:latin typeface="Bookman Old Style" panose="02050604050505020204" pitchFamily="18" charset="0"/>
                <a:cs typeface="Arial" pitchFamily="34" charset="0"/>
              </a:rPr>
              <a:t>Организация студенческих практик на основе тьюторского сопровождения в открытой образовательной среде // Образование и педагог в условиях информационного социума: взгляд из будущего». –  Владивосток: Изд-во ДВФУ. 2017. С. 130-131.</a:t>
            </a:r>
            <a:r>
              <a:rPr lang="ru-RU" sz="1100" u="sng" dirty="0" smtClean="0">
                <a:latin typeface="Bookman Old Style" panose="02050604050505020204" pitchFamily="18" charset="0"/>
                <a:cs typeface="Arial" pitchFamily="34" charset="0"/>
              </a:rPr>
              <a:t>https://elibrary.ru/</a:t>
            </a:r>
            <a:r>
              <a:rPr lang="ru-RU" sz="1100" u="sng" dirty="0" err="1" smtClean="0">
                <a:latin typeface="Bookman Old Style" panose="02050604050505020204" pitchFamily="18" charset="0"/>
                <a:cs typeface="Arial" pitchFamily="34" charset="0"/>
              </a:rPr>
              <a:t>item.asp?id</a:t>
            </a:r>
            <a:r>
              <a:rPr lang="ru-RU" sz="1100" u="sng" dirty="0" smtClean="0">
                <a:latin typeface="Bookman Old Style" panose="02050604050505020204" pitchFamily="18" charset="0"/>
                <a:cs typeface="Arial" pitchFamily="34" charset="0"/>
              </a:rPr>
              <a:t>=34988762</a:t>
            </a:r>
          </a:p>
          <a:p>
            <a:pPr marL="177800" indent="-177800">
              <a:buFont typeface="Wingdings" pitchFamily="2" charset="2"/>
              <a:buChar char="Ø"/>
            </a:pPr>
            <a:r>
              <a:rPr lang="ru-RU" sz="1100" b="1" dirty="0" err="1" smtClean="0">
                <a:latin typeface="Bookman Old Style" panose="02050604050505020204" pitchFamily="18" charset="0"/>
                <a:cs typeface="Arial" pitchFamily="34" charset="0"/>
              </a:rPr>
              <a:t>Гуремина</a:t>
            </a:r>
            <a:r>
              <a:rPr lang="ru-RU" sz="1100" b="1" dirty="0" smtClean="0">
                <a:latin typeface="Bookman Old Style" panose="02050604050505020204" pitchFamily="18" charset="0"/>
                <a:cs typeface="Arial" pitchFamily="34" charset="0"/>
              </a:rPr>
              <a:t> Н.В. </a:t>
            </a:r>
            <a:r>
              <a:rPr lang="ru-RU" sz="1100" dirty="0" smtClean="0">
                <a:latin typeface="Bookman Old Style" panose="02050604050505020204" pitchFamily="18" charset="0"/>
                <a:cs typeface="Arial" pitchFamily="34" charset="0"/>
              </a:rPr>
              <a:t>Тьюторское сопровождение творческой деятельности студентов как ресурс личностного развития // Современные исследования социальных проблем. 2018. Т. 9. № 1-2. С. 54-62. </a:t>
            </a:r>
            <a:r>
              <a:rPr lang="ru-RU" sz="1100" u="sng" dirty="0" smtClean="0">
                <a:latin typeface="Bookman Old Style" panose="02050604050505020204" pitchFamily="18" charset="0"/>
                <a:cs typeface="Arial" pitchFamily="34" charset="0"/>
              </a:rPr>
              <a:t>https://elibrary.ru/item.asp?id=32853590</a:t>
            </a:r>
            <a:endParaRPr lang="ru-RU" sz="11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177800" indent="-177800">
              <a:buFont typeface="Wingdings" pitchFamily="2" charset="2"/>
              <a:buChar char="Ø"/>
            </a:pPr>
            <a:r>
              <a:rPr lang="ru-RU" sz="1100" dirty="0" err="1" smtClean="0">
                <a:latin typeface="Bookman Old Style" panose="02050604050505020204" pitchFamily="18" charset="0"/>
                <a:cs typeface="Arial" pitchFamily="34" charset="0"/>
              </a:rPr>
              <a:t>Белан</a:t>
            </a:r>
            <a:r>
              <a:rPr lang="ru-RU" sz="1100" dirty="0" smtClean="0">
                <a:latin typeface="Bookman Old Style" panose="02050604050505020204" pitchFamily="18" charset="0"/>
                <a:cs typeface="Arial" pitchFamily="34" charset="0"/>
              </a:rPr>
              <a:t> Н.В., </a:t>
            </a:r>
            <a:r>
              <a:rPr lang="ru-RU" sz="1100" b="1" dirty="0" err="1" smtClean="0">
                <a:latin typeface="Bookman Old Style" panose="02050604050505020204" pitchFamily="18" charset="0"/>
                <a:cs typeface="Arial" pitchFamily="34" charset="0"/>
              </a:rPr>
              <a:t>Гуремина</a:t>
            </a:r>
            <a:r>
              <a:rPr lang="ru-RU" sz="1100" b="1" dirty="0" smtClean="0">
                <a:latin typeface="Bookman Old Style" panose="02050604050505020204" pitchFamily="18" charset="0"/>
                <a:cs typeface="Arial" pitchFamily="34" charset="0"/>
              </a:rPr>
              <a:t> Н.В. </a:t>
            </a:r>
            <a:r>
              <a:rPr lang="ru-RU" sz="1100" dirty="0" smtClean="0">
                <a:latin typeface="Bookman Old Style" panose="02050604050505020204" pitchFamily="18" charset="0"/>
                <a:cs typeface="Arial" pitchFamily="34" charset="0"/>
              </a:rPr>
              <a:t>Тьюторский инструментарий как средство развития одаренности обучающихся  // Современные исследования социальных проблем. 2018. Т. 9. № 4-2. С. 33-42. </a:t>
            </a:r>
            <a:r>
              <a:rPr lang="ru-RU" sz="1100" u="sng" dirty="0" smtClean="0">
                <a:latin typeface="Bookman Old Style" panose="02050604050505020204" pitchFamily="18" charset="0"/>
                <a:cs typeface="Arial" pitchFamily="34" charset="0"/>
              </a:rPr>
              <a:t>https://elibrary.ru/item.asp?id=35090014</a:t>
            </a:r>
            <a:endParaRPr lang="ru-RU" sz="11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177800" indent="-177800">
              <a:buFont typeface="Wingdings" pitchFamily="2" charset="2"/>
              <a:buChar char="Ø"/>
            </a:pPr>
            <a:r>
              <a:rPr lang="ru-RU" sz="1100" b="1" dirty="0" err="1" smtClean="0">
                <a:latin typeface="Bookman Old Style" panose="02050604050505020204" pitchFamily="18" charset="0"/>
                <a:cs typeface="Arial" pitchFamily="34" charset="0"/>
              </a:rPr>
              <a:t>Гуремина</a:t>
            </a:r>
            <a:r>
              <a:rPr lang="ru-RU" sz="1100" b="1" dirty="0" smtClean="0">
                <a:latin typeface="Bookman Old Style" panose="02050604050505020204" pitchFamily="18" charset="0"/>
                <a:cs typeface="Arial" pitchFamily="34" charset="0"/>
              </a:rPr>
              <a:t> Н.В. </a:t>
            </a:r>
            <a:r>
              <a:rPr lang="ru-RU" sz="1100" dirty="0" smtClean="0">
                <a:latin typeface="Bookman Old Style" panose="02050604050505020204" pitchFamily="18" charset="0"/>
                <a:cs typeface="Arial" pitchFamily="34" charset="0"/>
              </a:rPr>
              <a:t>Тьюторское сопровождение как </a:t>
            </a:r>
            <a:r>
              <a:rPr lang="ru-RU" sz="1100" dirty="0" err="1" smtClean="0">
                <a:latin typeface="Bookman Old Style" panose="02050604050505020204" pitchFamily="18" charset="0"/>
                <a:cs typeface="Arial" pitchFamily="34" charset="0"/>
              </a:rPr>
              <a:t>антропопрактика</a:t>
            </a:r>
            <a:r>
              <a:rPr lang="ru-RU" sz="1100" dirty="0" smtClean="0">
                <a:latin typeface="Bookman Old Style" panose="02050604050505020204" pitchFamily="18" charset="0"/>
                <a:cs typeface="Arial" pitchFamily="34" charset="0"/>
              </a:rPr>
              <a:t> и эффективная практика индивидуализации в свете педагогических идей В.А. Сухомлинского // Мат-</a:t>
            </a:r>
            <a:r>
              <a:rPr lang="ru-RU" sz="1100" dirty="0" err="1" smtClean="0">
                <a:latin typeface="Bookman Old Style" panose="02050604050505020204" pitchFamily="18" charset="0"/>
                <a:cs typeface="Arial" pitchFamily="34" charset="0"/>
              </a:rPr>
              <a:t>лы</a:t>
            </a:r>
            <a:r>
              <a:rPr lang="ru-RU" sz="1100" dirty="0" smtClean="0">
                <a:latin typeface="Bookman Old Style" panose="02050604050505020204" pitchFamily="18" charset="0"/>
                <a:cs typeface="Arial" pitchFamily="34" charset="0"/>
              </a:rPr>
              <a:t> Международной научно-практической конференции «Идеи В.А. Сухомлинского в теории и практике (к 100-летию со дня рождения выдающегося педагога-гуманиста В.А. Сухомлинского)». ФГБОУ ВО «Чувашский государственный университет им. И.Н. Ульянова», 2018. С. 51-54. </a:t>
            </a:r>
            <a:r>
              <a:rPr lang="ru-RU" sz="1100" u="sng" dirty="0" smtClean="0">
                <a:latin typeface="Bookman Old Style" panose="02050604050505020204" pitchFamily="18" charset="0"/>
                <a:cs typeface="Arial" pitchFamily="34" charset="0"/>
              </a:rPr>
              <a:t>https://elibrary.ru/item.asp?id=36584833</a:t>
            </a:r>
            <a:endParaRPr lang="ru-RU" sz="11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177800" indent="-177800">
              <a:buFont typeface="Wingdings" pitchFamily="2" charset="2"/>
              <a:buChar char="Ø"/>
            </a:pPr>
            <a:r>
              <a:rPr lang="ru-RU" sz="1100" b="1" dirty="0" err="1" smtClean="0">
                <a:latin typeface="Bookman Old Style" panose="02050604050505020204" pitchFamily="18" charset="0"/>
                <a:cs typeface="Arial" pitchFamily="34" charset="0"/>
              </a:rPr>
              <a:t>Гуремина</a:t>
            </a:r>
            <a:r>
              <a:rPr lang="ru-RU" sz="1100" b="1" dirty="0" smtClean="0">
                <a:latin typeface="Bookman Old Style" panose="02050604050505020204" pitchFamily="18" charset="0"/>
                <a:cs typeface="Arial" pitchFamily="34" charset="0"/>
              </a:rPr>
              <a:t> Н.В. </a:t>
            </a:r>
            <a:r>
              <a:rPr lang="ru-RU" sz="1100" dirty="0" smtClean="0">
                <a:latin typeface="Bookman Old Style" panose="02050604050505020204" pitchFamily="18" charset="0"/>
                <a:cs typeface="Arial" pitchFamily="34" charset="0"/>
              </a:rPr>
              <a:t>Технологии тьюторского сопровождения // Объединенный иллюстрированный каталог материалов международных и общероссийских выставок-презентаций научных, учебно-методических изданий и образовательных технологий. Москва: Издательский дом «Академия Естествознания», 2018. С. 23-24. </a:t>
            </a:r>
            <a:r>
              <a:rPr lang="ru-RU" sz="1100" u="sng" dirty="0" smtClean="0">
                <a:latin typeface="Bookman Old Style" panose="02050604050505020204" pitchFamily="18" charset="0"/>
                <a:cs typeface="Arial" pitchFamily="34" charset="0"/>
              </a:rPr>
              <a:t>https://elibrary.ru/item.asp?id=36630337</a:t>
            </a:r>
          </a:p>
          <a:p>
            <a:pPr marL="177800" indent="-177800">
              <a:buFont typeface="Wingdings" pitchFamily="2" charset="2"/>
              <a:buChar char="Ø"/>
            </a:pPr>
            <a:r>
              <a:rPr lang="ru-RU" sz="1100" b="1" dirty="0" err="1" smtClean="0">
                <a:latin typeface="Bookman Old Style" panose="02050604050505020204" pitchFamily="18" charset="0"/>
                <a:cs typeface="Arial" pitchFamily="34" charset="0"/>
              </a:rPr>
              <a:t>Гуремина</a:t>
            </a:r>
            <a:r>
              <a:rPr lang="ru-RU" sz="1100" b="1" dirty="0" smtClean="0">
                <a:latin typeface="Bookman Old Style" panose="02050604050505020204" pitchFamily="18" charset="0"/>
                <a:cs typeface="Arial" pitchFamily="34" charset="0"/>
              </a:rPr>
              <a:t> Н.В. </a:t>
            </a:r>
            <a:r>
              <a:rPr lang="ru-RU" sz="1100" dirty="0" smtClean="0">
                <a:latin typeface="Bookman Old Style" panose="02050604050505020204" pitchFamily="18" charset="0"/>
                <a:cs typeface="Arial" pitchFamily="34" charset="0"/>
              </a:rPr>
              <a:t>Тьюторское сопровождение развития когнитивных способностей у представителей разных поколений с использованием онлайн-платформы «Викиум» // «Современные проблемы педагогики и психологии: теоретико-методологические подходы и практические результаты исследований». – Самара: Изд-во «Поволжская научная корпорация», 2021 – С. 166-181. </a:t>
            </a:r>
            <a:r>
              <a:rPr lang="ru-RU" sz="1100" u="sng" dirty="0" smtClean="0">
                <a:latin typeface="Bookman Old Style" panose="02050604050505020204" pitchFamily="18" charset="0"/>
                <a:cs typeface="Arial" pitchFamily="34" charset="0"/>
              </a:rPr>
              <a:t>https://www.elibrary.ru/item.asp?id=47234356</a:t>
            </a:r>
          </a:p>
          <a:p>
            <a:pPr marL="177800" indent="-177800">
              <a:buFont typeface="Wingdings" pitchFamily="2" charset="2"/>
              <a:buChar char="Ø"/>
            </a:pPr>
            <a:endParaRPr lang="ru-RU" sz="11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177800" indent="-95250">
              <a:buFont typeface="Wingdings" pitchFamily="2" charset="2"/>
              <a:buChar char="Ø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094785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Мои публикации по теме</a:t>
            </a:r>
          </a:p>
        </p:txBody>
      </p:sp>
    </p:spTree>
    <p:extLst>
      <p:ext uri="{BB962C8B-B14F-4D97-AF65-F5344CB8AC3E}">
        <p14:creationId xmlns:p14="http://schemas.microsoft.com/office/powerpoint/2010/main" val="504466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0" y="752168"/>
            <a:ext cx="7668344" cy="6093296"/>
          </a:xfrm>
        </p:spPr>
        <p:txBody>
          <a:bodyPr/>
          <a:lstStyle/>
          <a:p>
            <a:pPr marL="177800" indent="-177800" algn="just">
              <a:buFont typeface="Wingdings" pitchFamily="2" charset="2"/>
              <a:buChar char="Ø"/>
            </a:pPr>
            <a:r>
              <a:rPr lang="ru-RU" sz="1150" b="1" dirty="0">
                <a:latin typeface="Bookman Old Style" panose="02050604050505020204" pitchFamily="18" charset="0"/>
                <a:cs typeface="Arial" pitchFamily="34" charset="0"/>
              </a:rPr>
              <a:t>Гуремина Н.В.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,</a:t>
            </a:r>
            <a:r>
              <a:rPr lang="ru-RU" sz="1150" b="1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Данченко 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С.А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. 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Проектирование индивидуального образовательного маршрута в цифровой среде (на примере учебного курса «Информационные технологии в психологии")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// </a:t>
            </a:r>
            <a:r>
              <a:rPr lang="ru-RU" sz="1150" dirty="0" err="1" smtClean="0">
                <a:latin typeface="Bookman Old Style" panose="02050604050505020204" pitchFamily="18" charset="0"/>
                <a:cs typeface="Arial" pitchFamily="34" charset="0"/>
              </a:rPr>
              <a:t>Russian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Journal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of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Education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and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Psychology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. 2023. Т. 14. № 1-3. С. 89-98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.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 URL: </a:t>
            </a:r>
            <a:r>
              <a:rPr lang="ru-RU" sz="1150" u="sng" dirty="0" smtClean="0">
                <a:latin typeface="Bookman Old Style" panose="02050604050505020204" pitchFamily="18" charset="0"/>
                <a:cs typeface="Arial" pitchFamily="34" charset="0"/>
              </a:rPr>
              <a:t>https</a:t>
            </a:r>
            <a:r>
              <a:rPr lang="ru-RU" sz="1150" u="sng" dirty="0">
                <a:latin typeface="Bookman Old Style" panose="02050604050505020204" pitchFamily="18" charset="0"/>
                <a:cs typeface="Arial" pitchFamily="34" charset="0"/>
              </a:rPr>
              <a:t>://</a:t>
            </a:r>
            <a:r>
              <a:rPr lang="ru-RU" sz="1150" u="sng" dirty="0" smtClean="0">
                <a:latin typeface="Bookman Old Style" panose="02050604050505020204" pitchFamily="18" charset="0"/>
                <a:cs typeface="Arial" pitchFamily="34" charset="0"/>
              </a:rPr>
              <a:t>www.elibrary.ru/item.asp?id=54148409</a:t>
            </a:r>
            <a:endParaRPr lang="en-US" sz="1150" u="sng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177800" indent="-177800" algn="just">
              <a:buFont typeface="Wingdings" pitchFamily="2" charset="2"/>
              <a:buChar char="Ø"/>
            </a:pPr>
            <a:r>
              <a:rPr lang="ru-RU" sz="1150" b="1" dirty="0" smtClean="0">
                <a:latin typeface="Bookman Old Style" panose="02050604050505020204" pitchFamily="18" charset="0"/>
                <a:cs typeface="Arial" pitchFamily="34" charset="0"/>
              </a:rPr>
              <a:t>Гуремина </a:t>
            </a:r>
            <a:r>
              <a:rPr lang="ru-RU" sz="1150" b="1" dirty="0">
                <a:latin typeface="Bookman Old Style" panose="02050604050505020204" pitchFamily="18" charset="0"/>
                <a:cs typeface="Arial" pitchFamily="34" charset="0"/>
              </a:rPr>
              <a:t>Н.В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., Данченко С.А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.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 T</a:t>
            </a:r>
            <a:r>
              <a:rPr lang="ru-RU" sz="1150" dirty="0" err="1" smtClean="0">
                <a:latin typeface="Bookman Old Style" panose="02050604050505020204" pitchFamily="18" charset="0"/>
                <a:cs typeface="Arial" pitchFamily="34" charset="0"/>
              </a:rPr>
              <a:t>ьюторское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 сопровождение как средство преодоления стрессовых факторов образовательной среды современного вуза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// </a:t>
            </a:r>
            <a:r>
              <a:rPr lang="ru-RU" sz="1150" dirty="0" err="1" smtClean="0">
                <a:latin typeface="Bookman Old Style" panose="02050604050505020204" pitchFamily="18" charset="0"/>
                <a:cs typeface="Arial" pitchFamily="34" charset="0"/>
              </a:rPr>
              <a:t>Russian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Journal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of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Education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and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Psychology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. 2022. Т. 13. № 1-3. С. 115-124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.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 URL: </a:t>
            </a:r>
            <a:r>
              <a:rPr lang="ru-RU" sz="1150" u="sng" dirty="0" smtClean="0">
                <a:latin typeface="Bookman Old Style" panose="02050604050505020204" pitchFamily="18" charset="0"/>
                <a:cs typeface="Arial" pitchFamily="34" charset="0"/>
              </a:rPr>
              <a:t>https</a:t>
            </a:r>
            <a:r>
              <a:rPr lang="ru-RU" sz="1150" u="sng" dirty="0">
                <a:latin typeface="Bookman Old Style" panose="02050604050505020204" pitchFamily="18" charset="0"/>
                <a:cs typeface="Arial" pitchFamily="34" charset="0"/>
              </a:rPr>
              <a:t>://</a:t>
            </a:r>
            <a:r>
              <a:rPr lang="ru-RU" sz="1150" u="sng" dirty="0" smtClean="0">
                <a:latin typeface="Bookman Old Style" panose="02050604050505020204" pitchFamily="18" charset="0"/>
                <a:cs typeface="Arial" pitchFamily="34" charset="0"/>
              </a:rPr>
              <a:t>www.elibrary.ru/item.asp?id=49218888</a:t>
            </a:r>
            <a:endParaRPr lang="ru-RU" sz="1150" dirty="0">
              <a:latin typeface="Bookman Old Style" panose="02050604050505020204" pitchFamily="18" charset="0"/>
              <a:cs typeface="Arial" pitchFamily="34" charset="0"/>
            </a:endParaRPr>
          </a:p>
          <a:p>
            <a:pPr marL="177800" indent="-177800" algn="just">
              <a:buFont typeface="Wingdings" pitchFamily="2" charset="2"/>
              <a:buChar char="Ø"/>
            </a:pPr>
            <a:r>
              <a:rPr lang="ru-RU" sz="1150" b="1" dirty="0">
                <a:latin typeface="Bookman Old Style" panose="02050604050505020204" pitchFamily="18" charset="0"/>
                <a:cs typeface="Arial" pitchFamily="34" charset="0"/>
              </a:rPr>
              <a:t>Гуремина Н.В., 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Данченко С.А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.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 P</a:t>
            </a:r>
            <a:r>
              <a:rPr lang="ru-RU" sz="1150" dirty="0" err="1" smtClean="0">
                <a:latin typeface="Bookman Old Style" panose="02050604050505020204" pitchFamily="18" charset="0"/>
                <a:cs typeface="Arial" pitchFamily="34" charset="0"/>
              </a:rPr>
              <a:t>азвитие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 цифровых компетенций студентов-психологов в открытой информационной среде на основе </a:t>
            </a:r>
            <a:r>
              <a:rPr lang="ru-RU" sz="1150" dirty="0" err="1" smtClean="0">
                <a:latin typeface="Bookman Old Style" panose="02050604050505020204" pitchFamily="18" charset="0"/>
                <a:cs typeface="Arial" pitchFamily="34" charset="0"/>
              </a:rPr>
              <a:t>тьюторского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 сопровождения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// </a:t>
            </a:r>
            <a:r>
              <a:rPr lang="ru-RU" sz="1150" dirty="0" err="1" smtClean="0">
                <a:latin typeface="Bookman Old Style" panose="02050604050505020204" pitchFamily="18" charset="0"/>
                <a:cs typeface="Arial" pitchFamily="34" charset="0"/>
              </a:rPr>
              <a:t>Russian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Journal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of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Education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and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Psychology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. 2022. Т. 13. № 4-2. С. 189-199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.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 URL: </a:t>
            </a:r>
            <a:r>
              <a:rPr lang="ru-RU" sz="1150" u="sng" dirty="0" smtClean="0">
                <a:latin typeface="Bookman Old Style" panose="02050604050505020204" pitchFamily="18" charset="0"/>
                <a:cs typeface="Arial" pitchFamily="34" charset="0"/>
              </a:rPr>
              <a:t>https</a:t>
            </a:r>
            <a:r>
              <a:rPr lang="ru-RU" sz="1150" u="sng" dirty="0">
                <a:latin typeface="Bookman Old Style" panose="02050604050505020204" pitchFamily="18" charset="0"/>
                <a:cs typeface="Arial" pitchFamily="34" charset="0"/>
              </a:rPr>
              <a:t>://www.elibrary.ru/item.asp?id=50038346</a:t>
            </a:r>
          </a:p>
          <a:p>
            <a:pPr marL="177800" indent="-177800" algn="just">
              <a:buFont typeface="Wingdings" pitchFamily="2" charset="2"/>
              <a:buChar char="Ø"/>
            </a:pPr>
            <a:r>
              <a:rPr lang="ru-RU" sz="1150" b="1" dirty="0" smtClean="0">
                <a:latin typeface="Bookman Old Style" panose="02050604050505020204" pitchFamily="18" charset="0"/>
                <a:cs typeface="Arial" pitchFamily="34" charset="0"/>
              </a:rPr>
              <a:t>Гуремина </a:t>
            </a:r>
            <a:r>
              <a:rPr lang="ru-RU" sz="1150" b="1" dirty="0">
                <a:latin typeface="Bookman Old Style" panose="02050604050505020204" pitchFamily="18" charset="0"/>
                <a:cs typeface="Arial" pitchFamily="34" charset="0"/>
              </a:rPr>
              <a:t>Н.В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., Данченко С.А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.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err="1" smtClean="0">
                <a:latin typeface="Bookman Old Style" panose="02050604050505020204" pitchFamily="18" charset="0"/>
                <a:cs typeface="Arial" pitchFamily="34" charset="0"/>
              </a:rPr>
              <a:t>Тьюторское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 сопровождение как эффективный </a:t>
            </a:r>
            <a:r>
              <a:rPr lang="ru-RU" sz="1150" dirty="0" err="1" smtClean="0">
                <a:latin typeface="Bookman Old Style" panose="02050604050505020204" pitchFamily="18" charset="0"/>
                <a:cs typeface="Arial" pitchFamily="34" charset="0"/>
              </a:rPr>
              <a:t>инстумент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 психолого-педагогической поддержки иностранных студентов в кризисных ситуациях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// 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Сборник 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научных статей XI Международной научно-практической 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конференции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«Личность 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в экстремальных условиях и кризисных ситуациях 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жизнедеятельности». Под 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редакцией Р.В. Кадырова. Ульяновск, 2022. С. 39-45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.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 URL: </a:t>
            </a:r>
            <a:r>
              <a:rPr lang="ru-RU" sz="1150" u="sng" dirty="0" smtClean="0">
                <a:latin typeface="Bookman Old Style" panose="02050604050505020204" pitchFamily="18" charset="0"/>
                <a:cs typeface="Arial" pitchFamily="34" charset="0"/>
              </a:rPr>
              <a:t>https</a:t>
            </a:r>
            <a:r>
              <a:rPr lang="ru-RU" sz="1150" u="sng" dirty="0">
                <a:latin typeface="Bookman Old Style" panose="02050604050505020204" pitchFamily="18" charset="0"/>
                <a:cs typeface="Arial" pitchFamily="34" charset="0"/>
              </a:rPr>
              <a:t>://www.elibrary.ru/item.asp?id=48802528</a:t>
            </a:r>
          </a:p>
          <a:p>
            <a:pPr marL="177800" indent="-177800" algn="just">
              <a:buFont typeface="Wingdings" pitchFamily="2" charset="2"/>
              <a:buChar char="Ø"/>
            </a:pPr>
            <a:r>
              <a:rPr lang="ru-RU" sz="1150" b="1" dirty="0" smtClean="0">
                <a:latin typeface="Bookman Old Style" panose="02050604050505020204" pitchFamily="18" charset="0"/>
                <a:cs typeface="Arial" pitchFamily="34" charset="0"/>
              </a:rPr>
              <a:t>Гуремина </a:t>
            </a:r>
            <a:r>
              <a:rPr lang="ru-RU" sz="1150" b="1" dirty="0">
                <a:latin typeface="Bookman Old Style" panose="02050604050505020204" pitchFamily="18" charset="0"/>
                <a:cs typeface="Arial" pitchFamily="34" charset="0"/>
              </a:rPr>
              <a:t>Н.В</a:t>
            </a:r>
            <a:r>
              <a:rPr lang="ru-RU" sz="1150" b="1" dirty="0" smtClean="0">
                <a:latin typeface="Bookman Old Style" panose="02050604050505020204" pitchFamily="18" charset="0"/>
                <a:cs typeface="Arial" pitchFamily="34" charset="0"/>
              </a:rPr>
              <a:t>. 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И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спользование технологии картирования как инструмента </a:t>
            </a:r>
            <a:r>
              <a:rPr lang="ru-RU" sz="1150" dirty="0" err="1" smtClean="0">
                <a:latin typeface="Bookman Old Style" panose="02050604050505020204" pitchFamily="18" charset="0"/>
                <a:cs typeface="Arial" pitchFamily="34" charset="0"/>
              </a:rPr>
              <a:t>тьюторского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 сопровождения иностранных студентов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// 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Материалы 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IV Всероссийской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тьюторской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 научно-практической конференции с международным 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участием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«Реализация 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ФГОС как механизм развития профессиональной компетентности педагога: инновационные технологии, лучшие образовательные 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практики». 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Краснодар, 2022. С. 27-33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. 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URL: </a:t>
            </a:r>
            <a:r>
              <a:rPr lang="ru-RU" sz="1150" u="sng" dirty="0" smtClean="0">
                <a:latin typeface="Bookman Old Style" panose="02050604050505020204" pitchFamily="18" charset="0"/>
                <a:cs typeface="Arial" pitchFamily="34" charset="0"/>
              </a:rPr>
              <a:t>https</a:t>
            </a:r>
            <a:r>
              <a:rPr lang="ru-RU" sz="1150" u="sng" dirty="0">
                <a:latin typeface="Bookman Old Style" panose="02050604050505020204" pitchFamily="18" charset="0"/>
                <a:cs typeface="Arial" pitchFamily="34" charset="0"/>
              </a:rPr>
              <a:t>://www.elibrary.ru/item.asp?id=49235779</a:t>
            </a:r>
          </a:p>
          <a:p>
            <a:pPr marL="177800" indent="-177800" algn="just">
              <a:buFont typeface="Wingdings" pitchFamily="2" charset="2"/>
              <a:buChar char="Ø"/>
            </a:pPr>
            <a:r>
              <a:rPr lang="ru-RU" sz="1150" b="1" dirty="0" smtClean="0">
                <a:latin typeface="Bookman Old Style" panose="02050604050505020204" pitchFamily="18" charset="0"/>
                <a:cs typeface="Arial" pitchFamily="34" charset="0"/>
              </a:rPr>
              <a:t>Гуремина </a:t>
            </a:r>
            <a:r>
              <a:rPr lang="ru-RU" sz="1150" b="1" dirty="0">
                <a:latin typeface="Bookman Old Style" panose="02050604050505020204" pitchFamily="18" charset="0"/>
                <a:cs typeface="Arial" pitchFamily="34" charset="0"/>
              </a:rPr>
              <a:t>Н.В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., Данченко С.А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. </a:t>
            </a:r>
            <a:r>
              <a:rPr lang="ru-RU" sz="1150" dirty="0" err="1" smtClean="0">
                <a:latin typeface="Bookman Old Style" panose="02050604050505020204" pitchFamily="18" charset="0"/>
                <a:cs typeface="Arial" pitchFamily="34" charset="0"/>
              </a:rPr>
              <a:t>Тьюторское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 сопровождение как средство профилактики деструктивного поведения учащихся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// 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Сборник 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материалов XV Международной научно-практической конференции (XXVII Всероссийской научно-практической конференции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)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«</a:t>
            </a:r>
            <a:r>
              <a:rPr lang="ru-RU" sz="1150" dirty="0" err="1" smtClean="0">
                <a:latin typeface="Bookman Old Style" panose="02050604050505020204" pitchFamily="18" charset="0"/>
                <a:cs typeface="Arial" pitchFamily="34" charset="0"/>
              </a:rPr>
              <a:t>Тьюторство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в открытом образовательном пространстве: позиция </a:t>
            </a:r>
            <a:r>
              <a:rPr lang="ru-RU" sz="1150" dirty="0" err="1">
                <a:latin typeface="Bookman Old Style" panose="02050604050505020204" pitchFamily="18" charset="0"/>
                <a:cs typeface="Arial" pitchFamily="34" charset="0"/>
              </a:rPr>
              <a:t>тьютора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 в современном 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образовании». 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Москва, 2022. С. 167-176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. 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URL: </a:t>
            </a:r>
            <a:r>
              <a:rPr lang="ru-RU" sz="1150" u="sng" dirty="0" smtClean="0">
                <a:latin typeface="Bookman Old Style" panose="02050604050505020204" pitchFamily="18" charset="0"/>
                <a:cs typeface="Arial" pitchFamily="34" charset="0"/>
              </a:rPr>
              <a:t>https</a:t>
            </a:r>
            <a:r>
              <a:rPr lang="ru-RU" sz="1150" u="sng" dirty="0">
                <a:latin typeface="Bookman Old Style" panose="02050604050505020204" pitchFamily="18" charset="0"/>
                <a:cs typeface="Arial" pitchFamily="34" charset="0"/>
              </a:rPr>
              <a:t>://www.elibrary.ru/item.asp?id=50181792</a:t>
            </a:r>
          </a:p>
          <a:p>
            <a:pPr marL="177800" indent="-177800">
              <a:buFont typeface="Wingdings" pitchFamily="2" charset="2"/>
              <a:buChar char="Ø"/>
            </a:pPr>
            <a:r>
              <a:rPr lang="ru-RU" sz="1150" b="1" dirty="0" smtClean="0">
                <a:latin typeface="Bookman Old Style" panose="02050604050505020204" pitchFamily="18" charset="0"/>
                <a:cs typeface="Arial" pitchFamily="34" charset="0"/>
              </a:rPr>
              <a:t>Гуремина </a:t>
            </a:r>
            <a:r>
              <a:rPr lang="ru-RU" sz="1150" b="1" dirty="0">
                <a:latin typeface="Bookman Old Style" panose="02050604050505020204" pitchFamily="18" charset="0"/>
                <a:cs typeface="Arial" pitchFamily="34" charset="0"/>
              </a:rPr>
              <a:t>Н.В</a:t>
            </a:r>
            <a:r>
              <a:rPr lang="ru-RU" sz="1150" b="1" dirty="0" smtClean="0">
                <a:latin typeface="Bookman Old Style" panose="02050604050505020204" pitchFamily="18" charset="0"/>
                <a:cs typeface="Arial" pitchFamily="34" charset="0"/>
              </a:rPr>
              <a:t>.</a:t>
            </a:r>
            <a:r>
              <a:rPr lang="en-US" sz="1150" b="1" dirty="0" smtClean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Технология картирования как ключевой инструмент </a:t>
            </a:r>
            <a:r>
              <a:rPr lang="ru-RU" sz="1150" dirty="0" err="1" smtClean="0">
                <a:latin typeface="Bookman Old Style" panose="02050604050505020204" pitchFamily="18" charset="0"/>
                <a:cs typeface="Arial" pitchFamily="34" charset="0"/>
              </a:rPr>
              <a:t>тьюторского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 сопровождения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// C</a:t>
            </a:r>
            <a:r>
              <a:rPr lang="ru-RU" sz="1150" dirty="0" err="1" smtClean="0">
                <a:latin typeface="Bookman Old Style" panose="02050604050505020204" pitchFamily="18" charset="0"/>
                <a:cs typeface="Arial" pitchFamily="34" charset="0"/>
              </a:rPr>
              <a:t>борник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 докладов и тезисов участников круглых столов «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П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риобщение учащихся к традиционным российским ценностям в ходе внеурочной деятельности: методология и практика». Москва: 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ФГБНУ «Институт стратегии развития образования РАО».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2022</a:t>
            </a:r>
            <a:r>
              <a:rPr lang="ru-RU" sz="1150" dirty="0">
                <a:latin typeface="Bookman Old Style" panose="02050604050505020204" pitchFamily="18" charset="0"/>
                <a:cs typeface="Arial" pitchFamily="34" charset="0"/>
              </a:rPr>
              <a:t>. С. 158-163</a:t>
            </a:r>
            <a:r>
              <a:rPr lang="ru-RU" sz="1150" dirty="0" smtClean="0">
                <a:latin typeface="Bookman Old Style" panose="02050604050505020204" pitchFamily="18" charset="0"/>
                <a:cs typeface="Arial" pitchFamily="34" charset="0"/>
              </a:rPr>
              <a:t>. </a:t>
            </a:r>
            <a:r>
              <a:rPr lang="en-US" sz="1150" dirty="0" smtClean="0">
                <a:latin typeface="Bookman Old Style" panose="02050604050505020204" pitchFamily="18" charset="0"/>
                <a:cs typeface="Arial" pitchFamily="34" charset="0"/>
              </a:rPr>
              <a:t>URL: </a:t>
            </a:r>
            <a:r>
              <a:rPr lang="ru-RU" sz="1150" u="sng" dirty="0" smtClean="0">
                <a:latin typeface="Bookman Old Style" panose="02050604050505020204" pitchFamily="18" charset="0"/>
                <a:cs typeface="Arial" pitchFamily="34" charset="0"/>
              </a:rPr>
              <a:t>https</a:t>
            </a:r>
            <a:r>
              <a:rPr lang="ru-RU" sz="1150" u="sng" dirty="0">
                <a:latin typeface="Bookman Old Style" panose="02050604050505020204" pitchFamily="18" charset="0"/>
                <a:cs typeface="Arial" pitchFamily="34" charset="0"/>
              </a:rPr>
              <a:t>://www.elibrary.ru/item.asp?id=50488794</a:t>
            </a:r>
            <a:endParaRPr lang="ru-RU" sz="1150" u="sng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177800" indent="-95250">
              <a:buFont typeface="Wingdings" pitchFamily="2" charset="2"/>
              <a:buChar char="Ø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094785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Мои публикации по теме</a:t>
            </a:r>
          </a:p>
        </p:txBody>
      </p:sp>
    </p:spTree>
    <p:extLst>
      <p:ext uri="{BB962C8B-B14F-4D97-AF65-F5344CB8AC3E}">
        <p14:creationId xmlns:p14="http://schemas.microsoft.com/office/powerpoint/2010/main" val="933505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7696200" cy="1143000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latin typeface="Bookman Old Style" panose="02050604050505020204" pitchFamily="18" charset="0"/>
              </a:rPr>
              <a:t>Полезные ссылки</a:t>
            </a:r>
            <a:r>
              <a:rPr lang="en-US" altLang="ru-RU" sz="3600" b="1" dirty="0" smtClean="0">
                <a:latin typeface="Bookman Old Style" panose="02050604050505020204" pitchFamily="18" charset="0"/>
              </a:rPr>
              <a:t> </a:t>
            </a:r>
            <a:r>
              <a:rPr lang="ru-RU" altLang="ru-RU" sz="3600" b="1" dirty="0" smtClean="0">
                <a:latin typeface="Bookman Old Style" panose="02050604050505020204" pitchFamily="18" charset="0"/>
              </a:rPr>
              <a:t/>
            </a:r>
            <a:br>
              <a:rPr lang="ru-RU" altLang="ru-RU" sz="3600" b="1" dirty="0" smtClean="0">
                <a:latin typeface="Bookman Old Style" panose="02050604050505020204" pitchFamily="18" charset="0"/>
              </a:rPr>
            </a:br>
            <a:r>
              <a:rPr lang="en-US" altLang="ru-RU" sz="3600" b="1" dirty="0" smtClean="0">
                <a:latin typeface="Bookman Old Style" panose="02050604050505020204" pitchFamily="18" charset="0"/>
              </a:rPr>
              <a:t>(</a:t>
            </a:r>
            <a:r>
              <a:rPr lang="ru-RU" altLang="ru-RU" sz="3600" b="1" dirty="0" smtClean="0">
                <a:latin typeface="Bookman Old Style" panose="02050604050505020204" pitchFamily="18" charset="0"/>
              </a:rPr>
              <a:t>сообщества, ассоциации)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340769"/>
            <a:ext cx="7386638" cy="47552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Bookman Old Style" panose="02050604050505020204" pitchFamily="18" charset="0"/>
              </a:rPr>
              <a:t>Сайт МТА: </a:t>
            </a:r>
            <a:r>
              <a:rPr lang="en-US" sz="2400" u="sng" dirty="0" smtClean="0">
                <a:latin typeface="Bookman Old Style" panose="02050604050505020204" pitchFamily="18" charset="0"/>
              </a:rPr>
              <a:t>https://thetutor.ru/</a:t>
            </a:r>
            <a:endParaRPr lang="ru-RU" sz="2400" u="sng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u="sng" dirty="0" smtClean="0">
                <a:latin typeface="Bookman Old Style" panose="02050604050505020204" pitchFamily="18" charset="0"/>
              </a:rPr>
              <a:t>Сайт ДВ центра развития </a:t>
            </a:r>
            <a:r>
              <a:rPr lang="ru-RU" sz="2400" u="sng" dirty="0" err="1" smtClean="0">
                <a:latin typeface="Bookman Old Style" panose="02050604050505020204" pitchFamily="18" charset="0"/>
              </a:rPr>
              <a:t>тьютосрких</a:t>
            </a:r>
            <a:r>
              <a:rPr lang="ru-RU" sz="2400" u="sng" dirty="0" smtClean="0">
                <a:latin typeface="Bookman Old Style" panose="02050604050505020204" pitchFamily="18" charset="0"/>
              </a:rPr>
              <a:t> практик: </a:t>
            </a:r>
            <a:r>
              <a:rPr lang="en-US" sz="2400" u="sng" dirty="0" smtClean="0">
                <a:latin typeface="Bookman Old Style" panose="02050604050505020204" pitchFamily="18" charset="0"/>
              </a:rPr>
              <a:t>https://tutordv.ru/</a:t>
            </a:r>
            <a:endParaRPr lang="ru-RU" sz="2400" u="sng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Bookman Old Style" panose="02050604050505020204" pitchFamily="18" charset="0"/>
              </a:rPr>
              <a:t>Сертифицированные практики МТА: </a:t>
            </a:r>
            <a:r>
              <a:rPr lang="en-US" sz="2400" u="sng" dirty="0" smtClean="0">
                <a:latin typeface="Bookman Old Style" panose="02050604050505020204" pitchFamily="18" charset="0"/>
              </a:rPr>
              <a:t>https://thetutor.ru/jekspertiza/ekspertiza/spisok-ploshchadok-sertifitsirovannykh-mta/</a:t>
            </a:r>
            <a:endParaRPr lang="ru-RU" sz="2400" u="sng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Bookman Old Style" panose="02050604050505020204" pitchFamily="18" charset="0"/>
              </a:rPr>
              <a:t>Международная Школа Практической Педагогики: </a:t>
            </a:r>
            <a:r>
              <a:rPr lang="en-US" sz="2400" u="sng" dirty="0" smtClean="0">
                <a:latin typeface="Bookman Old Style" panose="02050604050505020204" pitchFamily="18" charset="0"/>
              </a:rPr>
              <a:t>https://worldtutors.ru/</a:t>
            </a:r>
            <a:endParaRPr lang="ru-RU" sz="2400" u="sng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u="sng" dirty="0" smtClean="0">
                <a:latin typeface="Bookman Old Style" panose="02050604050505020204" pitchFamily="18" charset="0"/>
              </a:rPr>
              <a:t>Мои ступени мастерства: «</a:t>
            </a:r>
            <a:r>
              <a:rPr lang="ru-RU" sz="2400" u="sng" dirty="0" err="1" smtClean="0">
                <a:latin typeface="Bookman Old Style" panose="02050604050505020204" pitchFamily="18" charset="0"/>
              </a:rPr>
              <a:t>Тьюторская</a:t>
            </a:r>
            <a:r>
              <a:rPr lang="ru-RU" sz="2400" u="sng" dirty="0" smtClean="0">
                <a:latin typeface="Bookman Old Style" panose="02050604050505020204" pitchFamily="18" charset="0"/>
              </a:rPr>
              <a:t> пятилетка в МТА» </a:t>
            </a:r>
            <a:r>
              <a:rPr lang="en-US" sz="2400" u="sng" dirty="0" smtClean="0">
                <a:latin typeface="Bookman Old Style" panose="02050604050505020204" pitchFamily="18" charset="0"/>
              </a:rPr>
              <a:t>https://thetutor.ru/regions/otdeleniya/primorskij-kraj/tjutorskaja-pjatiletka-v-mezhregionalnoj-tjutorskoj-associacii/</a:t>
            </a:r>
            <a:endParaRPr lang="ru-RU" sz="2400" dirty="0" smtClean="0"/>
          </a:p>
          <a:p>
            <a:pPr>
              <a:lnSpc>
                <a:spcPct val="80000"/>
              </a:lnSpc>
            </a:pPr>
            <a:endParaRPr lang="ru-RU" altLang="ru-RU" sz="2400" dirty="0" smtClean="0"/>
          </a:p>
          <a:p>
            <a:pPr>
              <a:lnSpc>
                <a:spcPct val="80000"/>
              </a:lnSpc>
            </a:pPr>
            <a:endParaRPr lang="en-US" altLang="ru-RU" sz="2800" dirty="0" smtClean="0"/>
          </a:p>
          <a:p>
            <a:pPr>
              <a:lnSpc>
                <a:spcPct val="80000"/>
              </a:lnSpc>
            </a:pP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547" y="1340768"/>
            <a:ext cx="7531100" cy="4281487"/>
          </a:xfrm>
        </p:spPr>
        <p:txBody>
          <a:bodyPr/>
          <a:lstStyle/>
          <a:p>
            <a:pPr algn="ctr">
              <a:buFontTx/>
              <a:buNone/>
            </a:pPr>
            <a:endParaRPr lang="en-US" altLang="ru-RU" b="1" dirty="0" smtClean="0"/>
          </a:p>
          <a:p>
            <a:pPr algn="ctr">
              <a:buFontTx/>
              <a:buNone/>
            </a:pPr>
            <a:r>
              <a:rPr lang="ru-RU" alt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Мои контакты:</a:t>
            </a:r>
          </a:p>
          <a:p>
            <a:pPr algn="ctr">
              <a:buFontTx/>
              <a:buNone/>
            </a:pPr>
            <a:r>
              <a:rPr lang="en-US" altLang="ru-RU" sz="3600" b="1" u="sng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journal@pkiro.ru</a:t>
            </a:r>
          </a:p>
          <a:p>
            <a:pPr algn="ctr">
              <a:buFontTx/>
              <a:buNone/>
            </a:pP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+7 (924) 339-3529</a:t>
            </a:r>
            <a:endParaRPr lang="en-US" altLang="ru-RU" sz="3600" b="1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buFontTx/>
              <a:buNone/>
            </a:pPr>
            <a:r>
              <a:rPr lang="en-US" altLang="ru-RU" sz="36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(WhatsApp)</a:t>
            </a:r>
            <a:endParaRPr lang="ru-RU" altLang="ru-RU" sz="3600" i="1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3136"/>
            <a:ext cx="138048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 cap="flat" cmpd="sng">
                <a:solidFill>
                  <a:srgbClr val="FF00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93" y="116632"/>
            <a:ext cx="7632559" cy="792088"/>
          </a:xfrm>
        </p:spPr>
        <p:txBody>
          <a:bodyPr/>
          <a:lstStyle/>
          <a:p>
            <a:pPr algn="ctr"/>
            <a:r>
              <a:rPr lang="ru-RU" sz="3600" b="1" dirty="0">
                <a:latin typeface="Bookman Old Style" panose="02050604050505020204" pitchFamily="18" charset="0"/>
              </a:rPr>
              <a:t>Цель обучения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7416824" cy="4536504"/>
          </a:xfrm>
        </p:spPr>
        <p:txBody>
          <a:bodyPr/>
          <a:lstStyle/>
          <a:p>
            <a:r>
              <a:rPr lang="ru-RU" sz="2400" b="1" i="1" dirty="0" smtClean="0">
                <a:latin typeface="Bookman Old Style" panose="02050604050505020204" pitchFamily="18" charset="0"/>
              </a:rPr>
              <a:t>Целью </a:t>
            </a:r>
            <a:r>
              <a:rPr lang="ru-RU" sz="2400" b="1" i="1" dirty="0">
                <a:latin typeface="Bookman Old Style" panose="02050604050505020204" pitchFamily="18" charset="0"/>
              </a:rPr>
              <a:t>реализации </a:t>
            </a:r>
            <a:r>
              <a:rPr lang="ru-RU" sz="2400" b="1" i="1" dirty="0" smtClean="0">
                <a:latin typeface="Bookman Old Style" panose="02050604050505020204" pitchFamily="18" charset="0"/>
              </a:rPr>
              <a:t>программы </a:t>
            </a:r>
            <a:r>
              <a:rPr lang="ru-RU" sz="2400" dirty="0" smtClean="0">
                <a:latin typeface="Bookman Old Style" panose="02050604050505020204" pitchFamily="18" charset="0"/>
              </a:rPr>
              <a:t>«</a:t>
            </a:r>
            <a:r>
              <a:rPr lang="ru-RU" sz="2400" b="1" i="1" dirty="0" err="1">
                <a:latin typeface="Bookman Old Style" panose="02050604050505020204" pitchFamily="18" charset="0"/>
              </a:rPr>
              <a:t>Тьюторское</a:t>
            </a:r>
            <a:r>
              <a:rPr lang="ru-RU" sz="2400" b="1" i="1" dirty="0">
                <a:latin typeface="Bookman Old Style" panose="02050604050505020204" pitchFamily="18" charset="0"/>
              </a:rPr>
              <a:t> сопровождение как эффективная практика индивидуализации образовательного процесса» </a:t>
            </a:r>
            <a:r>
              <a:rPr lang="ru-RU" sz="2400" dirty="0">
                <a:latin typeface="Bookman Old Style" panose="02050604050505020204" pitchFamily="18" charset="0"/>
              </a:rPr>
              <a:t>является развитие у слушателей компетенций, необходимых для построения основ деятельности </a:t>
            </a:r>
            <a:r>
              <a:rPr lang="ru-RU" sz="2400" dirty="0" err="1">
                <a:latin typeface="Bookman Old Style" panose="02050604050505020204" pitchFamily="18" charset="0"/>
              </a:rPr>
              <a:t>тьютора</a:t>
            </a:r>
            <a:r>
              <a:rPr lang="ru-RU" sz="2400" dirty="0">
                <a:latin typeface="Bookman Old Style" panose="02050604050505020204" pitchFamily="18" charset="0"/>
              </a:rPr>
              <a:t> в современных условиях открытого образованиях и практиках индивидуализации, совершенствование имеющихся и п</a:t>
            </a:r>
            <a:r>
              <a:rPr lang="ru-RU" sz="2400" dirty="0" smtClean="0">
                <a:latin typeface="Bookman Old Style" panose="02050604050505020204" pitchFamily="18" charset="0"/>
              </a:rPr>
              <a:t>олучение </a:t>
            </a:r>
            <a:r>
              <a:rPr lang="ru-RU" sz="2400" dirty="0">
                <a:latin typeface="Bookman Old Style" panose="02050604050505020204" pitchFamily="18" charset="0"/>
              </a:rPr>
              <a:t>новых компетенций, необходимых для профессиональной деятельности, </a:t>
            </a:r>
            <a:r>
              <a:rPr lang="ru-RU" sz="2400" dirty="0" smtClean="0">
                <a:latin typeface="Bookman Old Style" panose="02050604050505020204" pitchFamily="18" charset="0"/>
              </a:rPr>
              <a:t>а также повышение </a:t>
            </a:r>
            <a:r>
              <a:rPr lang="ru-RU" sz="2400" dirty="0">
                <a:latin typeface="Bookman Old Style" panose="02050604050505020204" pitchFamily="18" charset="0"/>
              </a:rPr>
              <a:t>профессионального уровня в рамках имеющейся </a:t>
            </a:r>
            <a:r>
              <a:rPr lang="ru-RU" sz="2400" dirty="0" smtClean="0">
                <a:latin typeface="Bookman Old Style" panose="02050604050505020204" pitchFamily="18" charset="0"/>
              </a:rPr>
              <a:t>квалификации.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74" y="260648"/>
            <a:ext cx="7716078" cy="720080"/>
          </a:xfrm>
        </p:spPr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Задачи обучения: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7560840" cy="2621936"/>
          </a:xfrm>
        </p:spPr>
        <p:txBody>
          <a:bodyPr/>
          <a:lstStyle/>
          <a:p>
            <a:pPr marL="370332" indent="-34290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latin typeface="Bookman Old Style" panose="02050604050505020204" pitchFamily="18" charset="0"/>
              </a:rPr>
              <a:t>раскрыть </a:t>
            </a:r>
            <a:r>
              <a:rPr lang="ru-RU" sz="2000" b="1" i="1" dirty="0">
                <a:latin typeface="Bookman Old Style" panose="02050604050505020204" pitchFamily="18" charset="0"/>
              </a:rPr>
              <a:t>основное значение </a:t>
            </a:r>
            <a:r>
              <a:rPr lang="ru-RU" sz="2000" b="1" i="1" dirty="0" err="1">
                <a:latin typeface="Bookman Old Style" panose="02050604050505020204" pitchFamily="18" charset="0"/>
              </a:rPr>
              <a:t>тьюторской</a:t>
            </a:r>
            <a:r>
              <a:rPr lang="ru-RU" sz="2000" b="1" i="1" dirty="0">
                <a:latin typeface="Bookman Old Style" panose="02050604050505020204" pitchFamily="18" charset="0"/>
              </a:rPr>
              <a:t> деятельности </a:t>
            </a:r>
            <a:r>
              <a:rPr lang="ru-RU" sz="2000" dirty="0">
                <a:latin typeface="Bookman Old Style" panose="02050604050505020204" pitchFamily="18" charset="0"/>
              </a:rPr>
              <a:t>в  современном образовании, опираясь на анализ вызовов современного общества к практикам обучения, воспитания и развития подрастающего поколения;</a:t>
            </a:r>
          </a:p>
          <a:p>
            <a:pPr marL="370332" indent="-34290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latin typeface="Bookman Old Style" panose="02050604050505020204" pitchFamily="18" charset="0"/>
              </a:rPr>
              <a:t>рассмотреть </a:t>
            </a:r>
            <a:r>
              <a:rPr lang="ru-RU" sz="2000" b="1" i="1" dirty="0">
                <a:latin typeface="Bookman Old Style" panose="02050604050505020204" pitchFamily="18" charset="0"/>
              </a:rPr>
              <a:t>тенденции развития образования к открытости и индивидуализации </a:t>
            </a:r>
            <a:r>
              <a:rPr lang="ru-RU" sz="2000" dirty="0">
                <a:latin typeface="Bookman Old Style" panose="02050604050505020204" pitchFamily="18" charset="0"/>
              </a:rPr>
              <a:t>и актуальные принципы построения современных образовательных практик;</a:t>
            </a:r>
          </a:p>
          <a:p>
            <a:pPr marL="370332" indent="-34290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latin typeface="Bookman Old Style" panose="02050604050505020204" pitchFamily="18" charset="0"/>
              </a:rPr>
              <a:t>сформировать </a:t>
            </a:r>
            <a:r>
              <a:rPr lang="ru-RU" sz="2000" b="1" i="1" dirty="0">
                <a:latin typeface="Bookman Old Style" panose="02050604050505020204" pitchFamily="18" charset="0"/>
              </a:rPr>
              <a:t>представление о </a:t>
            </a:r>
            <a:r>
              <a:rPr lang="ru-RU" sz="2000" b="1" i="1" dirty="0" err="1">
                <a:latin typeface="Bookman Old Style" panose="02050604050505020204" pitchFamily="18" charset="0"/>
              </a:rPr>
              <a:t>тьюторском</a:t>
            </a:r>
            <a:r>
              <a:rPr lang="ru-RU" sz="2000" b="1" i="1" dirty="0">
                <a:latin typeface="Bookman Old Style" panose="02050604050505020204" pitchFamily="18" charset="0"/>
              </a:rPr>
              <a:t> сопровождении </a:t>
            </a:r>
            <a:r>
              <a:rPr lang="ru-RU" sz="2000" dirty="0">
                <a:latin typeface="Bookman Old Style" panose="02050604050505020204" pitchFamily="18" charset="0"/>
              </a:rPr>
              <a:t>– его предмете, целях и задачах, необходимом объеме теоретической подготовки, требованиям к квалификации педагога;</a:t>
            </a:r>
          </a:p>
          <a:p>
            <a:pPr marL="370332" indent="-34290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latin typeface="Bookman Old Style" panose="02050604050505020204" pitchFamily="18" charset="0"/>
              </a:rPr>
              <a:t>познакомить </a:t>
            </a:r>
            <a:r>
              <a:rPr lang="ru-RU" sz="2000" b="1" i="1" dirty="0">
                <a:latin typeface="Bookman Old Style" panose="02050604050505020204" pitchFamily="18" charset="0"/>
              </a:rPr>
              <a:t>с инструментами, методами и технологиями </a:t>
            </a:r>
            <a:r>
              <a:rPr lang="ru-RU" sz="2000" b="1" i="1" dirty="0" err="1">
                <a:latin typeface="Bookman Old Style" panose="02050604050505020204" pitchFamily="18" charset="0"/>
              </a:rPr>
              <a:t>тьюторского</a:t>
            </a:r>
            <a:r>
              <a:rPr lang="ru-RU" sz="2000" b="1" i="1" dirty="0">
                <a:latin typeface="Bookman Old Style" panose="02050604050505020204" pitchFamily="18" charset="0"/>
              </a:rPr>
              <a:t> сопровождения </a:t>
            </a:r>
            <a:r>
              <a:rPr lang="ru-RU" sz="2000" dirty="0">
                <a:latin typeface="Bookman Old Style" panose="02050604050505020204" pitchFamily="18" charset="0"/>
              </a:rPr>
              <a:t>обучающихся в образовательной организации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4664"/>
            <a:ext cx="7406640" cy="1752600"/>
          </a:xfrm>
        </p:spPr>
        <p:txBody>
          <a:bodyPr/>
          <a:lstStyle/>
          <a:p>
            <a:r>
              <a:rPr lang="ru-RU" sz="2400" b="1" dirty="0">
                <a:latin typeface="Bookman Old Style" panose="02050604050505020204" pitchFamily="18" charset="0"/>
              </a:rPr>
              <a:t>Категория обучающихся: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</a:rPr>
              <a:t>к </a:t>
            </a:r>
            <a:r>
              <a:rPr lang="ru-RU" sz="2400" dirty="0">
                <a:latin typeface="Bookman Old Style" panose="02050604050505020204" pitchFamily="18" charset="0"/>
              </a:rPr>
              <a:t>освоению программы допускаются лица, имеющие среднее профессиональное или высшее образование</a:t>
            </a:r>
            <a:r>
              <a:rPr lang="ru-RU" sz="2400" b="1" dirty="0">
                <a:latin typeface="Bookman Old Style" panose="02050604050505020204" pitchFamily="18" charset="0"/>
              </a:rPr>
              <a:t>,</a:t>
            </a:r>
            <a:r>
              <a:rPr lang="ru-RU" sz="2400" dirty="0">
                <a:latin typeface="Bookman Old Style" panose="02050604050505020204" pitchFamily="18" charset="0"/>
              </a:rPr>
              <a:t> а также лица, получающие среднее профессиональное или высшее образование.</a:t>
            </a:r>
          </a:p>
          <a:p>
            <a:r>
              <a:rPr lang="ru-RU" sz="2400" b="1" dirty="0">
                <a:latin typeface="Bookman Old Style" panose="02050604050505020204" pitchFamily="18" charset="0"/>
              </a:rPr>
              <a:t>Трудоемкость программы:</a:t>
            </a:r>
            <a:r>
              <a:rPr lang="ru-RU" sz="2400" dirty="0">
                <a:latin typeface="Bookman Old Style" panose="02050604050505020204" pitchFamily="18" charset="0"/>
              </a:rPr>
              <a:t> 36 </a:t>
            </a:r>
            <a:r>
              <a:rPr lang="ru-RU" sz="2400" dirty="0" smtClean="0">
                <a:latin typeface="Bookman Old Style" panose="02050604050505020204" pitchFamily="18" charset="0"/>
              </a:rPr>
              <a:t>часов</a:t>
            </a:r>
            <a:r>
              <a:rPr lang="ru-RU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sz="2400" b="1" dirty="0">
                <a:latin typeface="Bookman Old Style" panose="02050604050505020204" pitchFamily="18" charset="0"/>
              </a:rPr>
              <a:t>Сроки реализации программы: </a:t>
            </a:r>
            <a:r>
              <a:rPr lang="ru-RU" sz="2400" dirty="0">
                <a:latin typeface="Bookman Old Style" panose="02050604050505020204" pitchFamily="18" charset="0"/>
              </a:rPr>
              <a:t>2 недели.</a:t>
            </a:r>
          </a:p>
          <a:p>
            <a:r>
              <a:rPr lang="ru-RU" sz="2400" b="1" dirty="0">
                <a:latin typeface="Bookman Old Style" panose="02050604050505020204" pitchFamily="18" charset="0"/>
              </a:rPr>
              <a:t>Форма обучения:</a:t>
            </a:r>
            <a:r>
              <a:rPr lang="ru-RU" sz="2400" dirty="0">
                <a:latin typeface="Bookman Old Style" panose="02050604050505020204" pitchFamily="18" charset="0"/>
              </a:rPr>
              <a:t> заочная (с применением дистанционных образовательных технологий и электронного обучения).</a:t>
            </a:r>
          </a:p>
          <a:p>
            <a:r>
              <a:rPr lang="ru-RU" sz="2400" b="1" dirty="0" smtClean="0">
                <a:latin typeface="Bookman Old Style" panose="02050604050505020204" pitchFamily="18" charset="0"/>
              </a:rPr>
              <a:t>Режим </a:t>
            </a:r>
            <a:r>
              <a:rPr lang="ru-RU" sz="2400" b="1" dirty="0">
                <a:latin typeface="Bookman Old Style" panose="02050604050505020204" pitchFamily="18" charset="0"/>
              </a:rPr>
              <a:t>занятий:</a:t>
            </a:r>
            <a:r>
              <a:rPr lang="ru-RU" sz="2400" dirty="0">
                <a:latin typeface="Bookman Old Style" panose="02050604050505020204" pitchFamily="18" charset="0"/>
              </a:rPr>
              <a:t> 6 акад. часов в день, 6 дней в неделю</a:t>
            </a:r>
            <a:r>
              <a:rPr lang="ru-RU" sz="24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2400" b="1" dirty="0" smtClean="0">
                <a:latin typeface="Bookman Old Style" panose="02050604050505020204" pitchFamily="18" charset="0"/>
              </a:rPr>
              <a:t>Итоговая аттестация: </a:t>
            </a:r>
            <a:r>
              <a:rPr lang="ru-RU" sz="2400" dirty="0" smtClean="0">
                <a:latin typeface="Bookman Old Style" panose="02050604050505020204" pitchFamily="18" charset="0"/>
              </a:rPr>
              <a:t>зачет в форме тестирования</a:t>
            </a:r>
            <a:endParaRPr lang="ru-RU" sz="2400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9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7560840" cy="476814"/>
          </a:xfrm>
        </p:spPr>
        <p:txBody>
          <a:bodyPr/>
          <a:lstStyle/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УЧЕБНО-ТЕМАТИЧЕСКИЙ </a:t>
            </a:r>
            <a:r>
              <a:rPr lang="ru-RU" sz="2800" b="1" dirty="0" smtClean="0">
                <a:latin typeface="Bookman Old Style" panose="02050604050505020204" pitchFamily="18" charset="0"/>
              </a:rPr>
              <a:t>ПЛАН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63672"/>
              </p:ext>
            </p:extLst>
          </p:nvPr>
        </p:nvGraphicFramePr>
        <p:xfrm>
          <a:off x="107504" y="620688"/>
          <a:ext cx="7632847" cy="6080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1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5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№ </a:t>
                      </a:r>
                      <a:b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п/п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Наименование разделов, тем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</a:rPr>
                        <a:t>Всего,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</a:rPr>
                        <a:t>акад. час.</a:t>
                      </a:r>
                      <a:endParaRPr lang="ru-RU" sz="9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</a:rPr>
                        <a:t>Виды занятий, акад. час.</a:t>
                      </a:r>
                      <a:endParaRPr lang="ru-RU" sz="9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Bookman Old Style" panose="02050604050505020204" pitchFamily="18" charset="0"/>
                        </a:rPr>
                        <a:t>Форма контроля</a:t>
                      </a:r>
                      <a:endParaRPr lang="ru-RU" sz="900" b="1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</a:rPr>
                        <a:t>Лекции</a:t>
                      </a:r>
                      <a:endParaRPr lang="ru-RU" sz="9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  <a:latin typeface="Bookman Old Style" panose="02050604050505020204" pitchFamily="18" charset="0"/>
                        </a:rPr>
                        <a:t>Практич</a:t>
                      </a: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</a:rPr>
                        <a:t>. занятия</a:t>
                      </a:r>
                      <a:endParaRPr lang="ru-RU" sz="9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  <a:latin typeface="Bookman Old Style" panose="02050604050505020204" pitchFamily="18" charset="0"/>
                        </a:rPr>
                        <a:t>Самост</a:t>
                      </a: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</a:rPr>
                        <a:t>работа</a:t>
                      </a:r>
                      <a:endParaRPr lang="ru-RU" sz="9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Bookman Old Style" panose="02050604050505020204" pitchFamily="18" charset="0"/>
                        </a:rPr>
                        <a:t>Тьюторство</a:t>
                      </a: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 в контексте актуальных проблем современного образования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trike="sngStrike" dirty="0"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79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1.1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Исторические и теоретико-методологические основы </a:t>
                      </a:r>
                      <a:r>
                        <a:rPr lang="ru-RU" sz="1200" dirty="0" err="1">
                          <a:effectLst/>
                          <a:latin typeface="Bookman Old Style" panose="02050604050505020204" pitchFamily="18" charset="0"/>
                        </a:rPr>
                        <a:t>тьюторской</a:t>
                      </a: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 деятельности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5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1.2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Вызовы современного общества и тенденции современного образования к открытости и индивидуализации. Проблемы массового образования. 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Bookman Old Style" panose="02050604050505020204" pitchFamily="18" charset="0"/>
                        </a:rPr>
                        <a:t>Тьюторское</a:t>
                      </a: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 сопровождение как эффективная практика индивидуализации образовательного процесса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trike="sngStrike"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2.1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Тьютор как особая педагогическая позиция. Предмет, цели и задачи тьюторского действия. 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2.2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Инструменты и методы </a:t>
                      </a:r>
                      <a:r>
                        <a:rPr lang="ru-RU" sz="1200" dirty="0" err="1">
                          <a:effectLst/>
                          <a:latin typeface="Bookman Old Style" panose="02050604050505020204" pitchFamily="18" charset="0"/>
                        </a:rPr>
                        <a:t>тьюторского</a:t>
                      </a: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 сопровождения 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Развитие </a:t>
                      </a:r>
                      <a:r>
                        <a:rPr lang="ru-RU" sz="1200" b="1" dirty="0" err="1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тьюторских</a:t>
                      </a:r>
                      <a:r>
                        <a:rPr lang="ru-RU" sz="1200" b="1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практик в системе высшего образования (из личного опыта)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trike="sngStrike"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3.1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Тьюторсокое сопровождение талантливых студентов в высшем учебном заведении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6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3.2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Тьюторское сопровождение развития ИКТ-компетенций преподавателей вуза 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3.3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Bookman Old Style" panose="02050604050505020204" pitchFamily="18" charset="0"/>
                        </a:rPr>
                        <a:t>Тьюторское</a:t>
                      </a: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 сопровождение развитие цифровых компетенций студентов-психологов в открытой информационной среде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993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Итоговая аттестация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Зачет 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993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Bookman Old Style" panose="02050604050505020204" pitchFamily="18" charset="0"/>
                        </a:rPr>
                        <a:t>Всего</a:t>
                      </a:r>
                      <a:endParaRPr lang="ru-RU" sz="1200" b="1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Bookman Old Style" panose="02050604050505020204" pitchFamily="18" charset="0"/>
                        </a:rPr>
                        <a:t>36</a:t>
                      </a:r>
                      <a:endParaRPr lang="ru-RU" sz="1200" b="1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  <a:endParaRPr lang="ru-RU" sz="1200" b="1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  <a:endParaRPr lang="ru-RU" sz="1200" b="1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44974" marR="449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5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406640" cy="1224136"/>
          </a:xfrm>
        </p:spPr>
        <p:txBody>
          <a:bodyPr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Технические </a:t>
            </a:r>
            <a:r>
              <a:rPr lang="ru-RU" b="1" dirty="0">
                <a:latin typeface="Bookman Old Style" panose="02050604050505020204" pitchFamily="18" charset="0"/>
              </a:rPr>
              <a:t>условия реализации </a:t>
            </a:r>
            <a:r>
              <a:rPr lang="ru-RU" b="1" dirty="0" smtClean="0">
                <a:latin typeface="Bookman Old Style" panose="02050604050505020204" pitchFamily="18" charset="0"/>
              </a:rPr>
              <a:t>программы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7416824" cy="2189888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Bookman Old Style" panose="02050604050505020204" pitchFamily="18" charset="0"/>
              </a:rPr>
              <a:t>размещение </a:t>
            </a:r>
            <a:r>
              <a:rPr lang="ru-RU" sz="2000" dirty="0">
                <a:latin typeface="Bookman Old Style" panose="02050604050505020204" pitchFamily="18" charset="0"/>
              </a:rPr>
              <a:t>учебных материалов программы в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СЭО </a:t>
            </a:r>
            <a:r>
              <a:rPr lang="ru-RU" sz="2000" dirty="0">
                <a:latin typeface="Bookman Old Style" panose="02050604050505020204" pitchFamily="18" charset="0"/>
              </a:rPr>
              <a:t>«Курс</a:t>
            </a:r>
            <a:r>
              <a:rPr lang="ru-RU" sz="2000" dirty="0" smtClean="0">
                <a:latin typeface="Bookman Old Style" panose="02050604050505020204" pitchFamily="18" charset="0"/>
              </a:rPr>
              <a:t>», </a:t>
            </a:r>
            <a:r>
              <a:rPr lang="ru-RU" sz="2000" dirty="0">
                <a:latin typeface="Bookman Old Style" panose="02050604050505020204" pitchFamily="18" charset="0"/>
              </a:rPr>
              <a:t>которая обеспечивает круглосуточный доступ </a:t>
            </a:r>
            <a:r>
              <a:rPr lang="ru-RU" sz="2000" dirty="0" smtClean="0">
                <a:latin typeface="Bookman Old Style" panose="02050604050505020204" pitchFamily="18" charset="0"/>
              </a:rPr>
              <a:t>к программе </a:t>
            </a:r>
            <a:r>
              <a:rPr lang="ru-RU" sz="2000" dirty="0">
                <a:latin typeface="Bookman Old Style" panose="02050604050505020204" pitchFamily="18" charset="0"/>
              </a:rPr>
              <a:t>с любого компьютера, мобильного устройства, подключенных к </a:t>
            </a:r>
            <a:r>
              <a:rPr lang="ru-RU" sz="2000" dirty="0" smtClean="0">
                <a:latin typeface="Bookman Old Style" panose="02050604050505020204" pitchFamily="18" charset="0"/>
              </a:rPr>
              <a:t>сети </a:t>
            </a:r>
            <a:r>
              <a:rPr lang="ru-RU" sz="2000" dirty="0">
                <a:latin typeface="Bookman Old Style" panose="02050604050505020204" pitchFamily="18" charset="0"/>
              </a:rPr>
              <a:t>Интернет;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Bookman Old Style" panose="02050604050505020204" pitchFamily="18" charset="0"/>
              </a:rPr>
              <a:t>наличие качественного доступа к информационно-телекоммуникационной сети Интернет;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Bookman Old Style" panose="02050604050505020204" pitchFamily="18" charset="0"/>
              </a:rPr>
              <a:t>фиксирование и сохранение в СЭО «Курс» информации о ходе учебного процесса, промежуточных и итоговых результатах обучения;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Bookman Old Style" panose="02050604050505020204" pitchFamily="18" charset="0"/>
              </a:rPr>
              <a:t>предоставление </a:t>
            </a:r>
            <a:r>
              <a:rPr lang="ru-RU" sz="2000" dirty="0" smtClean="0">
                <a:latin typeface="Bookman Old Style" panose="02050604050505020204" pitchFamily="18" charset="0"/>
              </a:rPr>
              <a:t>свободного </a:t>
            </a:r>
            <a:r>
              <a:rPr lang="ru-RU" sz="2000" dirty="0">
                <a:latin typeface="Bookman Old Style" panose="02050604050505020204" pitchFamily="18" charset="0"/>
              </a:rPr>
              <a:t>доступа к средствам информационных и коммуникационных технологий, учебным материалам программы, к полной и достоверной информации о ходе учебного процесса;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Bookman Old Style" panose="02050604050505020204" pitchFamily="18" charset="0"/>
              </a:rPr>
              <a:t>предоставление каждому слушателю возможности обратиться </a:t>
            </a:r>
            <a:r>
              <a:rPr lang="ru-RU" sz="2000" dirty="0" smtClean="0">
                <a:latin typeface="Bookman Old Style" panose="02050604050505020204" pitchFamily="18" charset="0"/>
              </a:rPr>
              <a:t>за помощью </a:t>
            </a:r>
            <a:r>
              <a:rPr lang="ru-RU" sz="2000" dirty="0">
                <a:latin typeface="Bookman Old Style" panose="02050604050505020204" pitchFamily="18" charset="0"/>
              </a:rPr>
              <a:t>при необходимости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9142"/>
            <a:ext cx="7377113" cy="969739"/>
          </a:xfrm>
        </p:spPr>
        <p:txBody>
          <a:bodyPr/>
          <a:lstStyle/>
          <a:p>
            <a:pPr algn="ctr"/>
            <a:r>
              <a:rPr lang="ru-RU" altLang="ru-RU" sz="3600" b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Тьюторское</a:t>
            </a: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меню </a:t>
            </a:r>
            <a:b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от шеф-повара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9375"/>
            <a:ext cx="7129463" cy="517525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altLang="ru-RU" sz="3000" b="1" dirty="0" smtClean="0">
                <a:latin typeface="Bookman Old Style" panose="02050604050505020204" pitchFamily="18" charset="0"/>
              </a:rPr>
              <a:t>Закуска:</a:t>
            </a:r>
            <a:r>
              <a:rPr lang="ru-RU" altLang="ru-RU" sz="3000" dirty="0" smtClean="0">
                <a:latin typeface="Bookman Old Style" panose="02050604050505020204" pitchFamily="18" charset="0"/>
              </a:rPr>
              <a:t> Кто такой </a:t>
            </a:r>
            <a:r>
              <a:rPr lang="ru-RU" altLang="ru-RU" sz="3000" dirty="0" err="1" smtClean="0">
                <a:latin typeface="Bookman Old Style" panose="02050604050505020204" pitchFamily="18" charset="0"/>
              </a:rPr>
              <a:t>тьютор</a:t>
            </a:r>
            <a:r>
              <a:rPr lang="ru-RU" altLang="ru-RU" sz="3000" dirty="0" smtClean="0">
                <a:latin typeface="Bookman Old Style" panose="02050604050505020204" pitchFamily="18" charset="0"/>
              </a:rPr>
              <a:t>?</a:t>
            </a:r>
          </a:p>
          <a:p>
            <a:pPr marL="609600" indent="-609600">
              <a:buFontTx/>
              <a:buNone/>
            </a:pPr>
            <a:r>
              <a:rPr lang="ru-RU" altLang="ru-RU" sz="3000" b="1" dirty="0" smtClean="0">
                <a:latin typeface="Bookman Old Style" panose="02050604050505020204" pitchFamily="18" charset="0"/>
              </a:rPr>
              <a:t>Основное блюдо:</a:t>
            </a:r>
            <a:r>
              <a:rPr lang="ru-RU" altLang="ru-RU" sz="3000" dirty="0" smtClean="0">
                <a:latin typeface="Bookman Old Style" panose="02050604050505020204" pitchFamily="18" charset="0"/>
              </a:rPr>
              <a:t> Развитие тьюторских компетенций педагога в системе образования</a:t>
            </a:r>
          </a:p>
          <a:p>
            <a:pPr marL="609600" indent="-609600">
              <a:buFontTx/>
              <a:buNone/>
            </a:pPr>
            <a:r>
              <a:rPr lang="ru-RU" altLang="ru-RU" sz="3000" b="1" dirty="0" smtClean="0">
                <a:latin typeface="Bookman Old Style" panose="02050604050505020204" pitchFamily="18" charset="0"/>
              </a:rPr>
              <a:t>Гарнир: </a:t>
            </a:r>
            <a:r>
              <a:rPr lang="ru-RU" altLang="ru-RU" sz="3000" dirty="0" smtClean="0">
                <a:latin typeface="Bookman Old Style" panose="02050604050505020204" pitchFamily="18" charset="0"/>
              </a:rPr>
              <a:t>Проектирование модели тьюторского сопровождения </a:t>
            </a:r>
          </a:p>
          <a:p>
            <a:pPr marL="609600" indent="-609600">
              <a:buFontTx/>
              <a:buNone/>
            </a:pPr>
            <a:r>
              <a:rPr lang="ru-RU" altLang="ru-RU" sz="3000" b="1" dirty="0" smtClean="0">
                <a:latin typeface="Bookman Old Style" panose="02050604050505020204" pitchFamily="18" charset="0"/>
              </a:rPr>
              <a:t>Десерт:</a:t>
            </a:r>
            <a:r>
              <a:rPr lang="ru-RU" altLang="ru-RU" sz="3000" dirty="0" smtClean="0">
                <a:latin typeface="Bookman Old Style" panose="02050604050505020204" pitchFamily="18" charset="0"/>
              </a:rPr>
              <a:t> </a:t>
            </a:r>
            <a:r>
              <a:rPr lang="ru-RU" altLang="ru-RU" sz="3000" dirty="0" err="1" smtClean="0">
                <a:latin typeface="Bookman Old Style" panose="02050604050505020204" pitchFamily="18" charset="0"/>
              </a:rPr>
              <a:t>Тьюторские</a:t>
            </a:r>
            <a:r>
              <a:rPr lang="ru-RU" altLang="ru-RU" sz="3000" dirty="0" smtClean="0">
                <a:latin typeface="Bookman Old Style" panose="02050604050505020204" pitchFamily="18" charset="0"/>
              </a:rPr>
              <a:t> инструменты в ассортименте</a:t>
            </a:r>
          </a:p>
        </p:txBody>
      </p:sp>
      <p:sp>
        <p:nvSpPr>
          <p:cNvPr id="30727" name="AutoShape 7" descr="s1200?webp=fal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9" name="AutoShape 9" descr="s1200?webp=fal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349375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3" name="AutoShape 13" descr="i?id=5ca72566bab098450eef3c4d66796316-l&amp;n=1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852738"/>
            <a:ext cx="1692275" cy="1138237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6" name="AutoShape 16" descr="96200115-cocktail-salad-with-shrimp-avocado-green-lettuce-grapefruit-and-mayonnaise-sauce-in-a-glass-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6877050" y="5434013"/>
            <a:ext cx="2266950" cy="1423987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1" name="AutoShape 21" descr="1579926151_23-p-deserti-traifli-30"/>
          <p:cNvSpPr>
            <a:spLocks noChangeAspect="1" noChangeArrowheads="1"/>
          </p:cNvSpPr>
          <p:nvPr/>
        </p:nvSpPr>
        <p:spPr bwMode="auto">
          <a:xfrm>
            <a:off x="4427538" y="3284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42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516563"/>
            <a:ext cx="971550" cy="1341437"/>
          </a:xfrm>
          <a:prstGeom prst="rect">
            <a:avLst/>
          </a:prstGeom>
          <a:noFill/>
          <a:ln w="158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3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76700"/>
            <a:ext cx="1692275" cy="1204913"/>
          </a:xfrm>
          <a:prstGeom prst="rect">
            <a:avLst/>
          </a:prstGeom>
          <a:noFill/>
          <a:ln w="158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4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557338"/>
            <a:ext cx="1692275" cy="11525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5" name="Picture 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78463"/>
            <a:ext cx="2087562" cy="1379537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6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4813"/>
            <a:ext cx="2592388" cy="1373187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8" name="AutoShape 28" descr="kisspng-coffee-youtube-coffee-5ab83b62cd20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0" name="AutoShape 30" descr="kisspng-coffee-youtube-coffee-5ab83b62cd20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772400" cy="1362075"/>
          </a:xfrm>
        </p:spPr>
        <p:txBody>
          <a:bodyPr/>
          <a:lstStyle/>
          <a:p>
            <a:pPr algn="ctr"/>
            <a:r>
              <a:rPr lang="ru-RU" sz="3200" cap="none" dirty="0" smtClean="0">
                <a:latin typeface="Bookman Old Style" panose="02050604050505020204" pitchFamily="18" charset="0"/>
              </a:rPr>
              <a:t>Что относится к возможным ответам сферы образования </a:t>
            </a:r>
            <a:br>
              <a:rPr lang="ru-RU" sz="3200" cap="none" dirty="0" smtClean="0">
                <a:latin typeface="Bookman Old Style" panose="02050604050505020204" pitchFamily="18" charset="0"/>
              </a:rPr>
            </a:br>
            <a:r>
              <a:rPr lang="ru-RU" sz="3200" cap="none" dirty="0" smtClean="0">
                <a:latin typeface="Bookman Old Style" panose="02050604050505020204" pitchFamily="18" charset="0"/>
              </a:rPr>
              <a:t>на глобальные вызовы современности?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229200"/>
            <a:ext cx="7772400" cy="1500187"/>
          </a:xfrm>
        </p:spPr>
        <p:txBody>
          <a:bodyPr/>
          <a:lstStyle/>
          <a:p>
            <a:pPr marL="457200" lvl="0" indent="-457200">
              <a:buFont typeface="+mj-lt"/>
              <a:buAutoNum type="alphaLcParenR"/>
            </a:pPr>
            <a:r>
              <a:rPr lang="ru-RU" b="1" dirty="0" smtClean="0">
                <a:latin typeface="Bookman Old Style" panose="02050604050505020204" pitchFamily="18" charset="0"/>
              </a:rPr>
              <a:t>переход </a:t>
            </a:r>
            <a:r>
              <a:rPr lang="ru-RU" b="1" dirty="0">
                <a:latin typeface="Bookman Old Style" panose="02050604050505020204" pitchFamily="18" charset="0"/>
              </a:rPr>
              <a:t>от индивидуализации к массовости;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b="1" dirty="0">
                <a:latin typeface="Bookman Old Style" panose="02050604050505020204" pitchFamily="18" charset="0"/>
              </a:rPr>
              <a:t>переход от массовости к индивидуализации;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b="1" dirty="0">
                <a:latin typeface="Bookman Old Style" panose="02050604050505020204" pitchFamily="18" charset="0"/>
              </a:rPr>
              <a:t>педагог – субъект образования, обучающиеся – объекты;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b="1" dirty="0">
                <a:latin typeface="Bookman Old Style" panose="02050604050505020204" pitchFamily="18" charset="0"/>
              </a:rPr>
              <a:t>формирование умения учиться</a:t>
            </a:r>
            <a:r>
              <a:rPr lang="en-US" b="1" dirty="0">
                <a:latin typeface="Bookman Old Style" panose="02050604050505020204" pitchFamily="18" charset="0"/>
              </a:rPr>
              <a:t>;</a:t>
            </a:r>
            <a:endParaRPr lang="ru-RU" b="1" dirty="0">
              <a:latin typeface="Bookman Old Style" panose="02050604050505020204" pitchFamily="18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ru-RU" b="1" dirty="0">
                <a:latin typeface="Bookman Old Style" panose="02050604050505020204" pitchFamily="18" charset="0"/>
              </a:rPr>
              <a:t>ориентация на практику, вовлечение в проектную деятельность;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b="1" dirty="0">
                <a:latin typeface="Bookman Old Style" panose="02050604050505020204" pitchFamily="18" charset="0"/>
              </a:rPr>
              <a:t>обучение через творчество</a:t>
            </a:r>
            <a:r>
              <a:rPr lang="en-US" b="1" dirty="0">
                <a:latin typeface="Bookman Old Style" panose="02050604050505020204" pitchFamily="18" charset="0"/>
              </a:rPr>
              <a:t>;</a:t>
            </a:r>
            <a:endParaRPr lang="ru-RU" b="1" dirty="0">
              <a:latin typeface="Bookman Old Style" panose="02050604050505020204" pitchFamily="18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ru-RU" b="1" dirty="0">
                <a:latin typeface="Bookman Old Style" panose="02050604050505020204" pitchFamily="18" charset="0"/>
              </a:rPr>
              <a:t>развитие </a:t>
            </a:r>
            <a:r>
              <a:rPr lang="ru-RU" b="1" dirty="0" err="1">
                <a:latin typeface="Bookman Old Style" panose="02050604050505020204" pitchFamily="18" charset="0"/>
              </a:rPr>
              <a:t>soft-skills</a:t>
            </a:r>
            <a:r>
              <a:rPr lang="ru-RU" b="1" dirty="0">
                <a:latin typeface="Bookman Old Style" panose="02050604050505020204" pitchFamily="18" charset="0"/>
              </a:rPr>
              <a:t> (мягких навыков);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b="1" dirty="0">
                <a:latin typeface="Bookman Old Style" panose="02050604050505020204" pitchFamily="18" charset="0"/>
              </a:rPr>
              <a:t>развитие </a:t>
            </a:r>
            <a:r>
              <a:rPr lang="ru-RU" b="1" dirty="0" err="1">
                <a:latin typeface="Bookman Old Style" panose="02050604050505020204" pitchFamily="18" charset="0"/>
              </a:rPr>
              <a:t>hard-skills</a:t>
            </a:r>
            <a:r>
              <a:rPr lang="ru-RU" b="1" dirty="0">
                <a:latin typeface="Bookman Old Style" panose="02050604050505020204" pitchFamily="18" charset="0"/>
              </a:rPr>
              <a:t> (твердых навыков);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b="1" dirty="0">
                <a:latin typeface="Bookman Old Style" panose="02050604050505020204" pitchFamily="18" charset="0"/>
              </a:rPr>
              <a:t>развитие </a:t>
            </a:r>
            <a:r>
              <a:rPr lang="ru-RU" b="1" dirty="0" err="1">
                <a:latin typeface="Bookman Old Style" panose="02050604050505020204" pitchFamily="18" charset="0"/>
              </a:rPr>
              <a:t>digital-skills</a:t>
            </a:r>
            <a:r>
              <a:rPr lang="ru-RU" b="1" dirty="0">
                <a:latin typeface="Bookman Old Style" panose="02050604050505020204" pitchFamily="18" charset="0"/>
              </a:rPr>
              <a:t> (цифровых навыков</a:t>
            </a:r>
            <a:r>
              <a:rPr lang="ru-RU" b="1" dirty="0" smtClean="0">
                <a:latin typeface="Bookman Old Style" panose="02050604050505020204" pitchFamily="18" charset="0"/>
              </a:rPr>
              <a:t>).</a:t>
            </a:r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973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6">
      <a:dk1>
        <a:srgbClr val="000000"/>
      </a:dk1>
      <a:lt1>
        <a:srgbClr val="D9EFE0"/>
      </a:lt1>
      <a:dk2>
        <a:srgbClr val="30605A"/>
      </a:dk2>
      <a:lt2>
        <a:srgbClr val="15331E"/>
      </a:lt2>
      <a:accent1>
        <a:srgbClr val="A4C6BA"/>
      </a:accent1>
      <a:accent2>
        <a:srgbClr val="558F7D"/>
      </a:accent2>
      <a:accent3>
        <a:srgbClr val="E9F6ED"/>
      </a:accent3>
      <a:accent4>
        <a:srgbClr val="000000"/>
      </a:accent4>
      <a:accent5>
        <a:srgbClr val="CFDFD9"/>
      </a:accent5>
      <a:accent6>
        <a:srgbClr val="4C8171"/>
      </a:accent6>
      <a:hlink>
        <a:srgbClr val="C1C177"/>
      </a:hlink>
      <a:folHlink>
        <a:srgbClr val="A08F5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0" cap="flat" cmpd="sng" algn="ctr">
          <a:solidFill>
            <a:srgbClr val="FF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0" cap="flat" cmpd="sng" algn="ctr">
          <a:solidFill>
            <a:srgbClr val="FF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10400</TotalTime>
  <Words>1962</Words>
  <Application>Microsoft Office PowerPoint</Application>
  <PresentationFormat>Экран (4:3)</PresentationFormat>
  <Paragraphs>244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Bookman Old Style</vt:lpstr>
      <vt:lpstr>Calibri</vt:lpstr>
      <vt:lpstr>Times New Roman</vt:lpstr>
      <vt:lpstr>Wingdings</vt:lpstr>
      <vt:lpstr>Wingdings 2</vt:lpstr>
      <vt:lpstr>Кимоно</vt:lpstr>
      <vt:lpstr>ТЬЮТОРСКОЕ СОПРОВОЖДЕНИЕ КАК ЭФФЕКТИВНАЯ ПРАКТИКА ИНДИВИДУАЛИЗАЦИИ ОБРАЗОВАТЕЛЬНОГО ПРОЦЕССА (дополнительная профессиональная программа повышения квалификации)</vt:lpstr>
      <vt:lpstr>Презентация PowerPoint</vt:lpstr>
      <vt:lpstr>Цель обучения</vt:lpstr>
      <vt:lpstr>Задачи обучения: </vt:lpstr>
      <vt:lpstr>Презентация PowerPoint</vt:lpstr>
      <vt:lpstr>УЧЕБНО-ТЕМАТИЧЕСКИЙ ПЛАН</vt:lpstr>
      <vt:lpstr>Технические условия реализации программы</vt:lpstr>
      <vt:lpstr>Тьюторское меню  от шеф-повара</vt:lpstr>
      <vt:lpstr>Что относится к возможным ответам сферы образования  на глобальные вызовы современности?</vt:lpstr>
      <vt:lpstr>К ОСНОВНЫМ ТРЕНДАМ  В СИСТЕМЕ ОБРАЗОВАНИЯ ОТНОСЯТСЯ:</vt:lpstr>
      <vt:lpstr>ЧТО В ПЕРЕВОДЕ С АНГЛИЙСКОГО (THE TUTOR) ОЗНАЧАЕТ ТЬЮТОР:</vt:lpstr>
      <vt:lpstr>Тьюторство как одна из институционализированных форм наставничества впервые возникла:</vt:lpstr>
      <vt:lpstr>В КАКОМ ГОДУ БЫЛА ВВЕДЕНА ПРОФЕССИЯ «ТЬЮТОР»  В РЕЕСТР ПРОФЕССИЙ И НОМЕНКЛАТУРУ ДОЛЖНОСТЕЙ?</vt:lpstr>
      <vt:lpstr>В каком году был утвержден профессиональный стандарт  «Специалист в области воспитания», включая обобщенную трудовую функцию «Тьюторское сопровождение обучающихся»?</vt:lpstr>
      <vt:lpstr>КАКУЮ ФУНКЦИЮ ВЫПОЛНЯЕТ ТЬЮТОР В СОВРЕМЕННОЙ ОБРАЗОВАТЕЛЬНОЙ СИСТЕМЕ? </vt:lpstr>
      <vt:lpstr>УКАЖИТЕ ОСНОВОПОЛАГАЮЩИЕ ПРИНЦИПЫ ТЬЮТОРСКОГО СОПРОВОЖДЕНИЯ: </vt:lpstr>
      <vt:lpstr>КАКИЕ МЕТОДЫ ИСПОЛЬЗУЕТ  В СВОЕЙ РАБОТЕ ТЬЮТОР, СОПРОВОЖДАЯ ИОП? </vt:lpstr>
      <vt:lpstr>В чем главное отличие тьютора от педагога?</vt:lpstr>
      <vt:lpstr>Какой документ регламентирует решение профессиональных задач в соответствии с этическими нормами и защиту законных прав людей,  с которыми тьюторы вступают в профессиональное взаимодействие? </vt:lpstr>
      <vt:lpstr>Какие свойства имеет личностно-ресурсная карта как инструмент тьюторского сопровождения?</vt:lpstr>
      <vt:lpstr>Какой из этих векторов  не входит в ресурсную схему тьюторского сопровождения?</vt:lpstr>
      <vt:lpstr>Какие категории обучающихся особо нуждаются в тьюторском сопровождении?</vt:lpstr>
      <vt:lpstr>Укажите правильную очередность этапов тьюторского сопровождения:</vt:lpstr>
      <vt:lpstr>Мои тьюторские практики </vt:lpstr>
      <vt:lpstr>Мои тьюторские практики </vt:lpstr>
      <vt:lpstr>Мои публикации по теме</vt:lpstr>
      <vt:lpstr>Мои публикации по теме</vt:lpstr>
      <vt:lpstr>Полезные ссылки  (сообщества, ассоциации)</vt:lpstr>
      <vt:lpstr>Презентация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Nonna</dc:creator>
  <cp:lastModifiedBy>user</cp:lastModifiedBy>
  <cp:revision>97</cp:revision>
  <dcterms:created xsi:type="dcterms:W3CDTF">2014-10-12T09:06:24Z</dcterms:created>
  <dcterms:modified xsi:type="dcterms:W3CDTF">2024-03-25T10:12:38Z</dcterms:modified>
</cp:coreProperties>
</file>