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92" r:id="rId3"/>
    <p:sldId id="283" r:id="rId4"/>
    <p:sldId id="295" r:id="rId5"/>
    <p:sldId id="294" r:id="rId6"/>
    <p:sldId id="270" r:id="rId7"/>
    <p:sldId id="268" r:id="rId8"/>
    <p:sldId id="296" r:id="rId9"/>
    <p:sldId id="28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99"/>
    <a:srgbClr val="008080"/>
    <a:srgbClr val="D5D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F709-734D-4F4D-A8E9-65E1EF29BDE3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5B50-30BD-40E3-8521-5348D92D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F709-734D-4F4D-A8E9-65E1EF29BDE3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5B50-30BD-40E3-8521-5348D92D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F709-734D-4F4D-A8E9-65E1EF29BDE3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5B50-30BD-40E3-8521-5348D92D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F709-734D-4F4D-A8E9-65E1EF29BDE3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5B50-30BD-40E3-8521-5348D92D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F709-734D-4F4D-A8E9-65E1EF29BDE3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5B50-30BD-40E3-8521-5348D92D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F709-734D-4F4D-A8E9-65E1EF29BDE3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5B50-30BD-40E3-8521-5348D92D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F709-734D-4F4D-A8E9-65E1EF29BDE3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5B50-30BD-40E3-8521-5348D92D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F709-734D-4F4D-A8E9-65E1EF29BDE3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5B50-30BD-40E3-8521-5348D92D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F709-734D-4F4D-A8E9-65E1EF29BDE3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5B50-30BD-40E3-8521-5348D92D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F709-734D-4F4D-A8E9-65E1EF29BDE3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5B50-30BD-40E3-8521-5348D92D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F709-734D-4F4D-A8E9-65E1EF29BDE3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5B50-30BD-40E3-8521-5348D92D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4F709-734D-4F4D-A8E9-65E1EF29BDE3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15B50-30BD-40E3-8521-5348D92D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49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77884" y="2939495"/>
            <a:ext cx="8614596" cy="220401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Картирование жизненного пространства и возможностей как практика выбора устремлений </a:t>
            </a:r>
            <a:r>
              <a:rPr lang="ru-RU" sz="3600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3800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3800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1864" y="5143512"/>
            <a:ext cx="554575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Буланцева </a:t>
            </a:r>
            <a:r>
              <a:rPr lang="ru-RU" sz="1600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Евгения Владимировна</a:t>
            </a:r>
          </a:p>
          <a:p>
            <a:pPr algn="r"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учитель истории и обществознания МБОУ «СОШ №33», </a:t>
            </a:r>
          </a:p>
          <a:p>
            <a:pPr algn="r"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магистр педагогики, сертифицированный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тьютор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МТА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1928802"/>
            <a:ext cx="6779871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Дальневосточный фестиваль «Педагогическая весна»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6052302"/>
            <a:ext cx="195888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марта</a:t>
            </a:r>
          </a:p>
          <a:p>
            <a:pPr lvl="0" algn="ctr"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программы пов квал\Программы 2023\Пед весна 2023\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87" y="258548"/>
            <a:ext cx="1821208" cy="150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84" y="357935"/>
            <a:ext cx="2987234" cy="10081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062" y="102640"/>
            <a:ext cx="1967023" cy="17695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611" y="357936"/>
            <a:ext cx="2053389" cy="140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ilky-way-background-milky-way-wallpaper-galaxy-background-space-background-galaxy-wallpaper-space-wallpaper-universe-wallpaper-ai-generative_703884-57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7000924" cy="1143000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chemeClr val="bg1"/>
                </a:solidFill>
                <a:latin typeface="Bookman Old Style" pitchFamily="18" charset="0"/>
              </a:rPr>
              <a:t>«</a:t>
            </a:r>
            <a:r>
              <a:rPr lang="ru-RU" sz="3100" i="1" dirty="0" err="1" smtClean="0">
                <a:solidFill>
                  <a:schemeClr val="bg1"/>
                </a:solidFill>
                <a:latin typeface="Bookman Old Style" pitchFamily="18" charset="0"/>
              </a:rPr>
              <a:t>Тьютор</a:t>
            </a:r>
            <a:r>
              <a:rPr lang="ru-RU" sz="3100" i="1" dirty="0" smtClean="0">
                <a:solidFill>
                  <a:schemeClr val="bg1"/>
                </a:solidFill>
                <a:latin typeface="Bookman Old Style" pitchFamily="18" charset="0"/>
              </a:rPr>
              <a:t> – это очень рефлексивный человек непростой судьбы»</a:t>
            </a: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				</a:t>
            </a:r>
            <a:r>
              <a:rPr lang="ru-RU" sz="2200" dirty="0" smtClean="0">
                <a:solidFill>
                  <a:schemeClr val="bg1"/>
                </a:solidFill>
                <a:latin typeface="Bookman Old Style" pitchFamily="18" charset="0"/>
              </a:rPr>
              <a:t>Т.М.Ковалева</a:t>
            </a:r>
            <a:endParaRPr lang="ru-RU" sz="2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9" name="Рисунок 8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60" y="0"/>
            <a:ext cx="2143140" cy="214314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500694" y="4143380"/>
            <a:ext cx="2205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Индивидуализация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358082" y="3286124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ИОП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2285992"/>
            <a:ext cx="1285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Портфолио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6215082"/>
            <a:ext cx="1584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Картирование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4857760"/>
            <a:ext cx="1224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Рефлексия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857884" y="2857496"/>
            <a:ext cx="131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Открытость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5140" y="2071678"/>
            <a:ext cx="156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Избыточность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5074" y="5286388"/>
            <a:ext cx="1644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Вариативность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6143644"/>
            <a:ext cx="190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Антропопрактика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57224" y="2071678"/>
            <a:ext cx="1305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Тьюторство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14678" y="3929066"/>
            <a:ext cx="152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Деятельность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86116" y="5572140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Самопознание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571604" y="2786058"/>
            <a:ext cx="1816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Самопонимание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42910" y="3500438"/>
            <a:ext cx="204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Пробные действия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43108" y="5214950"/>
            <a:ext cx="99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Ресурсы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72264" y="6072206"/>
            <a:ext cx="177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Образ будущего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4414" y="4357694"/>
            <a:ext cx="2097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Самостроительство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45549489_44-gamerwall-pro-p-luna-v-rukakh-krasivie-oboi-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5786454"/>
            <a:ext cx="4071998" cy="85725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Антропологические основания деятельности в образовании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3702" y="3429000"/>
            <a:ext cx="250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0" y="1839857"/>
            <a:ext cx="357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86322"/>
            <a:ext cx="364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2844" y="2714620"/>
            <a:ext cx="2714612" cy="2357430"/>
          </a:xfrm>
          <a:prstGeom prst="ellipse">
            <a:avLst/>
          </a:prstGeom>
          <a:noFill/>
          <a:ln w="3175"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00760" y="0"/>
            <a:ext cx="3143240" cy="2857520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Основные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формы:</a:t>
            </a:r>
          </a:p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</a:rPr>
              <a:t>социальные практики, 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</a:rPr>
              <a:t>стажировки, 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</a:rPr>
              <a:t>личностно-значимые проекты, 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</a:rPr>
              <a:t>исследования, 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</a:rPr>
              <a:t>экспедиции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2500298" y="0"/>
            <a:ext cx="2857520" cy="242886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Содержание образования:</a:t>
            </a:r>
          </a:p>
          <a:p>
            <a:pPr algn="r"/>
            <a:endParaRPr lang="ru-RU" sz="1600" b="1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</a:rPr>
              <a:t>личностные ситуации выбора 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500" b="1" dirty="0" smtClean="0">
                <a:solidFill>
                  <a:schemeClr val="bg1"/>
                </a:solidFill>
              </a:rPr>
              <a:t>самоопределение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</a:rPr>
              <a:t>переживания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857288" y="292893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Антропологическая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предметность: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фиксация 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поддержка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развитие субъективности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2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9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7273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obraz_budushchego_hudozhestvennaya_literatura_i_kachestvo_obrazovaniy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14942" y="2285992"/>
            <a:ext cx="3929058" cy="2571768"/>
          </a:xfrm>
        </p:spPr>
      </p:pic>
      <p:pic>
        <p:nvPicPr>
          <p:cNvPr id="7" name="Рисунок 6" descr="timofeev_evgeniy._s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0"/>
            <a:ext cx="3929058" cy="2357430"/>
          </a:xfrm>
          <a:prstGeom prst="rect">
            <a:avLst/>
          </a:prstGeom>
        </p:spPr>
      </p:pic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4607727"/>
            <a:ext cx="3929058" cy="225027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285852" y="5500702"/>
            <a:ext cx="1285884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500" dirty="0" smtClean="0"/>
              <a:t>Знакомство с </a:t>
            </a:r>
            <a:r>
              <a:rPr lang="ru-RU" sz="1500" dirty="0" err="1" smtClean="0"/>
              <a:t>тьюторством</a:t>
            </a:r>
            <a:r>
              <a:rPr lang="ru-RU" sz="1500" dirty="0" smtClean="0"/>
              <a:t> </a:t>
            </a:r>
            <a:endParaRPr lang="ru-RU" sz="15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5143512"/>
            <a:ext cx="15433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Магистратура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ДВФУ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5786454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2011-2013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2586475">
            <a:off x="1175921" y="4229237"/>
            <a:ext cx="2278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Курсы по </a:t>
            </a:r>
            <a:r>
              <a:rPr lang="ru-RU" dirty="0" err="1" smtClean="0">
                <a:solidFill>
                  <a:schemeClr val="bg1"/>
                </a:solidFill>
              </a:rPr>
              <a:t>тьюторству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2562565">
            <a:off x="2324705" y="3784061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2011-2021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71868" y="3714752"/>
            <a:ext cx="1570879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ДВФУ (пробы)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85984" y="1714488"/>
            <a:ext cx="1550424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ТГМУ (пробы)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714356"/>
            <a:ext cx="1285884" cy="64633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Робоцентр</a:t>
            </a:r>
            <a:r>
              <a:rPr lang="ru-RU" dirty="0" smtClean="0">
                <a:solidFill>
                  <a:schemeClr val="bg1"/>
                </a:solidFill>
              </a:rPr>
              <a:t> (пробы)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4143380"/>
            <a:ext cx="1357322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Школа 77 (практика)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571472" y="3857628"/>
            <a:ext cx="21431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2214554"/>
            <a:ext cx="1174168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Школа 33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(пробы)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000232" y="0"/>
            <a:ext cx="3250890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Карта «Мой путь в </a:t>
            </a:r>
            <a:r>
              <a:rPr lang="ru-RU" dirty="0" err="1" smtClean="0">
                <a:solidFill>
                  <a:schemeClr val="bg1"/>
                </a:solidFill>
              </a:rPr>
              <a:t>тьюторстве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59207" y="2000240"/>
            <a:ext cx="1584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Картирование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03570" y="4214818"/>
            <a:ext cx="204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Пробные действия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13086" y="6488668"/>
            <a:ext cx="1224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braz-budushe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67365"/>
            <a:ext cx="9144000" cy="7225365"/>
          </a:xfrm>
        </p:spPr>
      </p:pic>
      <p:sp>
        <p:nvSpPr>
          <p:cNvPr id="5" name="TextBox 4"/>
          <p:cNvSpPr txBox="1"/>
          <p:nvPr/>
        </p:nvSpPr>
        <p:spPr>
          <a:xfrm>
            <a:off x="857224" y="3500438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Субъективность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1785926"/>
            <a:ext cx="93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Миссия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285728"/>
            <a:ext cx="1127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Ценности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785794"/>
            <a:ext cx="108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Позиция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2643182"/>
            <a:ext cx="1478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Устремления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3643314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Выбор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285728"/>
            <a:ext cx="1188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Проблема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2357430"/>
            <a:ext cx="1598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Противоречия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0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1643050"/>
            <a:ext cx="1818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Ответственность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57224" y="4643446"/>
            <a:ext cx="1419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Сверхзадача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1071546"/>
            <a:ext cx="185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Самореализация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5929330"/>
            <a:ext cx="2008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Самопреодоление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5072074"/>
            <a:ext cx="1873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Самопроявление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hange-management_4-825x46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8868"/>
            <a:ext cx="9144000" cy="442913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643182"/>
            <a:ext cx="9144000" cy="923330"/>
          </a:xfrm>
          <a:prstGeom prst="rect">
            <a:avLst/>
          </a:prstGeom>
          <a:solidFill>
            <a:srgbClr val="009999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Трехэтапная модель изменений описывает текущее состояние как статус-кво. Он представляет процесс изменения, затем начинает с предлагаемого изменения, а затем развивается до желаемого будущего состояния.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7629-01-lewin-change-management-model-powerpointp-template-16x9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14941" cy="2643182"/>
          </a:xfrm>
          <a:prstGeom prst="rect">
            <a:avLst/>
          </a:prstGeom>
        </p:spPr>
      </p:pic>
      <p:pic>
        <p:nvPicPr>
          <p:cNvPr id="5" name="Рисунок 4" descr="lewins-change-model-phases-toolshe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0"/>
            <a:ext cx="4000496" cy="2643181"/>
          </a:xfrm>
          <a:prstGeom prst="rect">
            <a:avLst/>
          </a:prstGeom>
          <a:solidFill>
            <a:schemeClr val="accent2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lide1-1280-x-720lewins-change-management-model-illustration-slides-powerpoint-templates-template-slideocean-2018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5143512"/>
          <a:ext cx="9144000" cy="1928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288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Выбор человеком способа </a:t>
                      </a:r>
                      <a:r>
                        <a:rPr lang="ru-RU" sz="17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действования</a:t>
                      </a:r>
                      <a:r>
                        <a:rPr lang="ru-RU" sz="17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есть выбор собственной личности. </a:t>
                      </a:r>
                    </a:p>
                    <a:p>
                      <a:pPr algn="ctr"/>
                      <a:endParaRPr lang="ru-RU" sz="17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Чтобы детерминировать свое будущее и освободиться от прошлого, человек должен предпринять определенные </a:t>
                      </a:r>
                      <a:r>
                        <a:rPr lang="ru-RU" sz="17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действия.</a:t>
                      </a:r>
                      <a:endParaRPr lang="ru-RU" sz="17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Поступая в соответствии с будущим проектом самого себя, человек становится тем, кем он желает быть. </a:t>
                      </a:r>
                    </a:p>
                    <a:p>
                      <a:pPr algn="ctr"/>
                      <a:endParaRPr lang="ru-RU" sz="17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857232"/>
            <a:ext cx="471487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Расширение жизненного пространства человека есть его развитие.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2571736" y="2071678"/>
            <a:ext cx="4071966" cy="64294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Жизненный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путь личности может быть переоценен и переориентирован.</a:t>
            </a:r>
          </a:p>
          <a:p>
            <a:pPr algn="ctr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72100" y="857232"/>
            <a:ext cx="35719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 поведение влияет только то, что действует здесь и теперь.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3143248"/>
            <a:ext cx="6258961" cy="3385995"/>
          </a:xfrm>
        </p:spPr>
      </p:pic>
      <p:sp>
        <p:nvSpPr>
          <p:cNvPr id="6" name="Овал 5"/>
          <p:cNvSpPr/>
          <p:nvPr/>
        </p:nvSpPr>
        <p:spPr>
          <a:xfrm>
            <a:off x="3214678" y="3857628"/>
            <a:ext cx="2428892" cy="21431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800" b="1" dirty="0" err="1" smtClean="0">
                <a:solidFill>
                  <a:schemeClr val="tx1"/>
                </a:solidFill>
              </a:rPr>
              <a:t>Тьютор</a:t>
            </a:r>
            <a:endParaRPr lang="ru-RU" sz="38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s872144_0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42852"/>
            <a:ext cx="5126391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stockphoto-182168095-2048x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80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57826"/>
            <a:ext cx="9144000" cy="1500174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ru-RU" sz="1800" dirty="0" smtClean="0">
                <a:latin typeface="+mn-lt"/>
              </a:rPr>
              <a:t>2. </a:t>
            </a:r>
            <a:r>
              <a:rPr lang="ru-RU" sz="1800" dirty="0" smtClean="0">
                <a:latin typeface="+mn-lt"/>
                <a:cs typeface="Arial" panose="020B0604020202020204" pitchFamily="34" charset="0"/>
              </a:rPr>
              <a:t>Картирование жизненного пространства и возможностей </a:t>
            </a:r>
            <a:r>
              <a:rPr lang="ru-RU" sz="1800" dirty="0" smtClean="0">
                <a:latin typeface="+mn-lt"/>
              </a:rPr>
              <a:t>– это вид преобразующей педагогической деятельности, направленной на организацию процесса накопления, осознания и использования человеком возможностей и особенностей своей индивидуальности для решения задач собственного образования и жизнедеятельности, например, через </a:t>
            </a:r>
            <a:r>
              <a:rPr lang="ru-RU" sz="1800" dirty="0" smtClean="0">
                <a:latin typeface="+mn-lt"/>
                <a:cs typeface="Arial" panose="020B0604020202020204" pitchFamily="34" charset="0"/>
              </a:rPr>
              <a:t>выбор собственных устремлений. </a:t>
            </a:r>
            <a:endParaRPr lang="ru-RU" sz="18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000504"/>
            <a:ext cx="91440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Тьюторская</a:t>
            </a:r>
            <a:r>
              <a:rPr lang="ru-RU" dirty="0" smtClean="0"/>
              <a:t> позиция педагога становится ценностно-смысловым основанием его действий, определяющим стратегию проектирования и расширения пространства пробы себя, своих возможностей, планирования шагов по достижению образа будущего.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58016" y="214290"/>
            <a:ext cx="2106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Заключение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343</Words>
  <Application>Microsoft Office PowerPoint</Application>
  <PresentationFormat>Экран (4:3)</PresentationFormat>
  <Paragraphs>88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Calibri</vt:lpstr>
      <vt:lpstr>Wingdings</vt:lpstr>
      <vt:lpstr>Тема Office</vt:lpstr>
      <vt:lpstr>Презентация PowerPoint</vt:lpstr>
      <vt:lpstr>«Тьютор – это очень рефлексивный человек непростой судьбы»     Т.М.Ковалева</vt:lpstr>
      <vt:lpstr>Антропологические основания деятельности в образовании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Картирование жизненного пространства и возможностей – это вид преобразующей педагогической деятельности, направленной на организацию процесса накопления, осознания и использования человеком возможностей и особенностей своей индивидуальности для решения задач собственного образования и жизнедеятельности, например, через выбор собственных устремлений.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Картирование жизненного пространства и возможностей как практика выбора устремлений человека и рефлексии его модели мира (на основе теории поля Курта Левина)</dc:title>
  <dc:creator>Lenovo</dc:creator>
  <cp:lastModifiedBy>user</cp:lastModifiedBy>
  <cp:revision>117</cp:revision>
  <dcterms:created xsi:type="dcterms:W3CDTF">2020-10-24T09:04:55Z</dcterms:created>
  <dcterms:modified xsi:type="dcterms:W3CDTF">2024-03-25T10:02:47Z</dcterms:modified>
</cp:coreProperties>
</file>