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notesMasterIdLst>
    <p:notesMasterId r:id="rId14"/>
  </p:notesMasterIdLst>
  <p:sldIdLst>
    <p:sldId id="256" r:id="rId2"/>
    <p:sldId id="277" r:id="rId3"/>
    <p:sldId id="270" r:id="rId4"/>
    <p:sldId id="286" r:id="rId5"/>
    <p:sldId id="296" r:id="rId6"/>
    <p:sldId id="293" r:id="rId7"/>
    <p:sldId id="290" r:id="rId8"/>
    <p:sldId id="272" r:id="rId9"/>
    <p:sldId id="280" r:id="rId10"/>
    <p:sldId id="294" r:id="rId11"/>
    <p:sldId id="292" r:id="rId12"/>
    <p:sldId id="29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7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96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Лист2!$G$37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Лист2!$H$36:$J$36</c:f>
              <c:strCache>
                <c:ptCount val="3"/>
                <c:pt idx="0">
                  <c:v>Мотивационно-ценностный</c:v>
                </c:pt>
                <c:pt idx="1">
                  <c:v>Когнитивный</c:v>
                </c:pt>
                <c:pt idx="2">
                  <c:v>Рефлексивный</c:v>
                </c:pt>
              </c:strCache>
            </c:strRef>
          </c:cat>
          <c:val>
            <c:numRef>
              <c:f>Лист2!$H$37:$J$37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F2-487E-B161-5C522E4E5BDB}"/>
            </c:ext>
          </c:extLst>
        </c:ser>
        <c:ser>
          <c:idx val="1"/>
          <c:order val="1"/>
          <c:tx>
            <c:strRef>
              <c:f>Лист2!$G$38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Лист2!$H$36:$J$36</c:f>
              <c:strCache>
                <c:ptCount val="3"/>
                <c:pt idx="0">
                  <c:v>Мотивационно-ценностный</c:v>
                </c:pt>
                <c:pt idx="1">
                  <c:v>Когнитивный</c:v>
                </c:pt>
                <c:pt idx="2">
                  <c:v>Рефлексивный</c:v>
                </c:pt>
              </c:strCache>
            </c:strRef>
          </c:cat>
          <c:val>
            <c:numRef>
              <c:f>Лист2!$H$38:$J$38</c:f>
              <c:numCache>
                <c:formatCode>General</c:formatCode>
                <c:ptCount val="3"/>
                <c:pt idx="0">
                  <c:v>8</c:v>
                </c:pt>
                <c:pt idx="1">
                  <c:v>5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F2-487E-B161-5C522E4E5BDB}"/>
            </c:ext>
          </c:extLst>
        </c:ser>
        <c:ser>
          <c:idx val="2"/>
          <c:order val="2"/>
          <c:tx>
            <c:strRef>
              <c:f>Лист2!$G$39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Лист2!$H$36:$J$36</c:f>
              <c:strCache>
                <c:ptCount val="3"/>
                <c:pt idx="0">
                  <c:v>Мотивационно-ценностный</c:v>
                </c:pt>
                <c:pt idx="1">
                  <c:v>Когнитивный</c:v>
                </c:pt>
                <c:pt idx="2">
                  <c:v>Рефлексивный</c:v>
                </c:pt>
              </c:strCache>
            </c:strRef>
          </c:cat>
          <c:val>
            <c:numRef>
              <c:f>Лист2!$H$39:$J$39</c:f>
              <c:numCache>
                <c:formatCode>General</c:formatCode>
                <c:ptCount val="3"/>
                <c:pt idx="0">
                  <c:v>3</c:v>
                </c:pt>
                <c:pt idx="1">
                  <c:v>5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F2-487E-B161-5C522E4E5B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10140399"/>
        <c:axId val="503574687"/>
      </c:barChart>
      <c:catAx>
        <c:axId val="5101403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03574687"/>
        <c:crosses val="autoZero"/>
        <c:auto val="1"/>
        <c:lblAlgn val="ctr"/>
        <c:lblOffset val="100"/>
        <c:noMultiLvlLbl val="0"/>
      </c:catAx>
      <c:valAx>
        <c:axId val="50357468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01403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Лист2!$N$37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Лист2!$O$36:$Q$36</c:f>
              <c:strCache>
                <c:ptCount val="3"/>
                <c:pt idx="0">
                  <c:v>Мотивационно-ценностный</c:v>
                </c:pt>
                <c:pt idx="1">
                  <c:v>Когнитивный</c:v>
                </c:pt>
                <c:pt idx="2">
                  <c:v>Рефлексивный</c:v>
                </c:pt>
              </c:strCache>
            </c:strRef>
          </c:cat>
          <c:val>
            <c:numRef>
              <c:f>Лист2!$O$37:$Q$37</c:f>
              <c:numCache>
                <c:formatCode>General</c:formatCode>
                <c:ptCount val="3"/>
                <c:pt idx="0">
                  <c:v>4</c:v>
                </c:pt>
                <c:pt idx="1">
                  <c:v>5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52-414D-8005-D74B616D021D}"/>
            </c:ext>
          </c:extLst>
        </c:ser>
        <c:ser>
          <c:idx val="1"/>
          <c:order val="1"/>
          <c:tx>
            <c:strRef>
              <c:f>Лист2!$N$38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Лист2!$O$36:$Q$36</c:f>
              <c:strCache>
                <c:ptCount val="3"/>
                <c:pt idx="0">
                  <c:v>Мотивационно-ценностный</c:v>
                </c:pt>
                <c:pt idx="1">
                  <c:v>Когнитивный</c:v>
                </c:pt>
                <c:pt idx="2">
                  <c:v>Рефлексивный</c:v>
                </c:pt>
              </c:strCache>
            </c:strRef>
          </c:cat>
          <c:val>
            <c:numRef>
              <c:f>Лист2!$O$38:$Q$38</c:f>
              <c:numCache>
                <c:formatCode>General</c:formatCode>
                <c:ptCount val="3"/>
                <c:pt idx="0">
                  <c:v>6</c:v>
                </c:pt>
                <c:pt idx="1">
                  <c:v>7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52-414D-8005-D74B616D021D}"/>
            </c:ext>
          </c:extLst>
        </c:ser>
        <c:ser>
          <c:idx val="2"/>
          <c:order val="2"/>
          <c:tx>
            <c:strRef>
              <c:f>Лист2!$N$39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Лист2!$O$36:$Q$36</c:f>
              <c:strCache>
                <c:ptCount val="3"/>
                <c:pt idx="0">
                  <c:v>Мотивационно-ценностный</c:v>
                </c:pt>
                <c:pt idx="1">
                  <c:v>Когнитивный</c:v>
                </c:pt>
                <c:pt idx="2">
                  <c:v>Рефлексивный</c:v>
                </c:pt>
              </c:strCache>
            </c:strRef>
          </c:cat>
          <c:val>
            <c:numRef>
              <c:f>Лист2!$O$39:$Q$39</c:f>
              <c:numCache>
                <c:formatCode>General</c:formatCode>
                <c:ptCount val="3"/>
                <c:pt idx="0">
                  <c:v>2</c:v>
                </c:pt>
                <c:pt idx="1">
                  <c:v>0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52-414D-8005-D74B616D02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57923279"/>
        <c:axId val="503574271"/>
      </c:barChart>
      <c:catAx>
        <c:axId val="5579232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03574271"/>
        <c:crosses val="autoZero"/>
        <c:auto val="1"/>
        <c:lblAlgn val="ctr"/>
        <c:lblOffset val="100"/>
        <c:noMultiLvlLbl val="0"/>
      </c:catAx>
      <c:valAx>
        <c:axId val="5035742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7923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D9FF79-40FD-4C32-AA38-C1CDB4E84FB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702298A-E642-4E6E-A70F-6D99D12D597D}">
      <dgm:prSet/>
      <dgm:spPr/>
      <dgm:t>
        <a:bodyPr/>
        <a:lstStyle/>
        <a:p>
          <a:r>
            <a:rPr lang="ru-RU" b="1" dirty="0"/>
            <a:t>Н</a:t>
          </a:r>
          <a:r>
            <a:rPr lang="ru-RU" dirty="0"/>
            <a:t>а рынке труда современной России требуются все больше рабочих профессий. Именно поэтому внимание образования сосредотачивается на учреждениях СПО. От человека требуется умения быстро перестраиваться, переквалифицироваться, обучаться новым технологиям. </a:t>
          </a:r>
          <a:endParaRPr lang="en-US" dirty="0"/>
        </a:p>
      </dgm:t>
    </dgm:pt>
    <dgm:pt modelId="{47D96EFB-FFC4-4EFC-BDB5-3A4B2D4DD8C0}" type="parTrans" cxnId="{AC2CC2F7-7D6C-450A-A621-CB2B75554D83}">
      <dgm:prSet/>
      <dgm:spPr/>
      <dgm:t>
        <a:bodyPr/>
        <a:lstStyle/>
        <a:p>
          <a:endParaRPr lang="en-US"/>
        </a:p>
      </dgm:t>
    </dgm:pt>
    <dgm:pt modelId="{3B6AD6B9-5FB9-41C9-80E0-A75F12B4BC7B}" type="sibTrans" cxnId="{AC2CC2F7-7D6C-450A-A621-CB2B75554D83}">
      <dgm:prSet/>
      <dgm:spPr/>
      <dgm:t>
        <a:bodyPr/>
        <a:lstStyle/>
        <a:p>
          <a:endParaRPr lang="en-US"/>
        </a:p>
      </dgm:t>
    </dgm:pt>
    <dgm:pt modelId="{101C641F-9EE8-49DB-A954-1A302D5426C8}">
      <dgm:prSet/>
      <dgm:spPr/>
      <dgm:t>
        <a:bodyPr/>
        <a:lstStyle/>
        <a:p>
          <a:r>
            <a:rPr lang="ru-RU" b="1" dirty="0"/>
            <a:t>В</a:t>
          </a:r>
          <a:r>
            <a:rPr lang="ru-RU" dirty="0"/>
            <a:t> Национальной доктрине образования РФ указывается на создание демократической системы образования, гарантирующей необходимые условия для получения полноценного качественного образования на всех уровнях; на индивидуализацию образовательного процесса за счет многообразия видов и форм образовательных программ, учитывающих интересы и способности личности; на конкурентоспособный уровень образования, как по содержанию образовательных программ, так и по качеству образовательных услуг. </a:t>
          </a:r>
          <a:endParaRPr lang="en-US" dirty="0"/>
        </a:p>
      </dgm:t>
    </dgm:pt>
    <dgm:pt modelId="{91302414-E71E-4924-8F53-136E96BD1F3A}" type="parTrans" cxnId="{4C62DFF2-4644-4D8F-9D9E-52EB7D20C5CF}">
      <dgm:prSet/>
      <dgm:spPr/>
      <dgm:t>
        <a:bodyPr/>
        <a:lstStyle/>
        <a:p>
          <a:endParaRPr lang="en-US"/>
        </a:p>
      </dgm:t>
    </dgm:pt>
    <dgm:pt modelId="{90920F68-D62D-4B6F-8C76-E793ECCFFB06}" type="sibTrans" cxnId="{4C62DFF2-4644-4D8F-9D9E-52EB7D20C5CF}">
      <dgm:prSet/>
      <dgm:spPr/>
      <dgm:t>
        <a:bodyPr/>
        <a:lstStyle/>
        <a:p>
          <a:endParaRPr lang="en-US"/>
        </a:p>
      </dgm:t>
    </dgm:pt>
    <dgm:pt modelId="{324D4D9E-3312-4F30-8A11-D4FB90479C9C}">
      <dgm:prSet/>
      <dgm:spPr/>
      <dgm:t>
        <a:bodyPr/>
        <a:lstStyle/>
        <a:p>
          <a:r>
            <a:rPr lang="ru-RU" b="1" dirty="0"/>
            <a:t>И</a:t>
          </a:r>
          <a:r>
            <a:rPr lang="ru-RU" dirty="0"/>
            <a:t>з практики видно, что каким бы высоким уровнем самостоятельности и самоактуализации не обладал человек, возникают ситуации, в которых личность нуждается в помощи специалиста, который может обеспечить сопровождение: в выборе цели, в принятия решения, в трудных жизненных ситуациях и сопровождении в образовательном процессе.</a:t>
          </a:r>
          <a:endParaRPr lang="en-US" dirty="0"/>
        </a:p>
      </dgm:t>
    </dgm:pt>
    <dgm:pt modelId="{54F2426D-BDA7-48B6-9BA2-7AF0ACDAF8C0}" type="parTrans" cxnId="{B40C9D85-D923-452A-98AE-BB01EB3E8DD0}">
      <dgm:prSet/>
      <dgm:spPr/>
      <dgm:t>
        <a:bodyPr/>
        <a:lstStyle/>
        <a:p>
          <a:endParaRPr lang="en-US"/>
        </a:p>
      </dgm:t>
    </dgm:pt>
    <dgm:pt modelId="{C7AA0964-EC71-4B87-AA6F-1ADAA3D59B62}" type="sibTrans" cxnId="{B40C9D85-D923-452A-98AE-BB01EB3E8DD0}">
      <dgm:prSet/>
      <dgm:spPr/>
      <dgm:t>
        <a:bodyPr/>
        <a:lstStyle/>
        <a:p>
          <a:endParaRPr lang="en-US"/>
        </a:p>
      </dgm:t>
    </dgm:pt>
    <dgm:pt modelId="{F285F884-7040-4F72-9A43-558028607C01}" type="pres">
      <dgm:prSet presAssocID="{AAD9FF79-40FD-4C32-AA38-C1CDB4E84FB5}" presName="linear" presStyleCnt="0">
        <dgm:presLayoutVars>
          <dgm:animLvl val="lvl"/>
          <dgm:resizeHandles val="exact"/>
        </dgm:presLayoutVars>
      </dgm:prSet>
      <dgm:spPr/>
    </dgm:pt>
    <dgm:pt modelId="{CB97F6EB-C2F3-4848-A735-A23F80B73E61}" type="pres">
      <dgm:prSet presAssocID="{1702298A-E642-4E6E-A70F-6D99D12D597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DD82129-E713-4A2F-B7E7-B971AD571FB5}" type="pres">
      <dgm:prSet presAssocID="{3B6AD6B9-5FB9-41C9-80E0-A75F12B4BC7B}" presName="spacer" presStyleCnt="0"/>
      <dgm:spPr/>
    </dgm:pt>
    <dgm:pt modelId="{AD049BE0-D5A4-4EC7-BF71-AD87B2A907C0}" type="pres">
      <dgm:prSet presAssocID="{101C641F-9EE8-49DB-A954-1A302D5426C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15790DD-8776-404B-965E-F20DF27D04DD}" type="pres">
      <dgm:prSet presAssocID="{90920F68-D62D-4B6F-8C76-E793ECCFFB06}" presName="spacer" presStyleCnt="0"/>
      <dgm:spPr/>
    </dgm:pt>
    <dgm:pt modelId="{AD8848E2-302B-44D0-BCE3-7EE23D790870}" type="pres">
      <dgm:prSet presAssocID="{324D4D9E-3312-4F30-8A11-D4FB90479C9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199C531-AB7B-4E78-8D1F-947534F37104}" type="presOf" srcId="{1702298A-E642-4E6E-A70F-6D99D12D597D}" destId="{CB97F6EB-C2F3-4848-A735-A23F80B73E61}" srcOrd="0" destOrd="0" presId="urn:microsoft.com/office/officeart/2005/8/layout/vList2"/>
    <dgm:cxn modelId="{2E459E6D-05CC-46F1-A004-86B8CD79DC39}" type="presOf" srcId="{324D4D9E-3312-4F30-8A11-D4FB90479C9C}" destId="{AD8848E2-302B-44D0-BCE3-7EE23D790870}" srcOrd="0" destOrd="0" presId="urn:microsoft.com/office/officeart/2005/8/layout/vList2"/>
    <dgm:cxn modelId="{B40C9D85-D923-452A-98AE-BB01EB3E8DD0}" srcId="{AAD9FF79-40FD-4C32-AA38-C1CDB4E84FB5}" destId="{324D4D9E-3312-4F30-8A11-D4FB90479C9C}" srcOrd="2" destOrd="0" parTransId="{54F2426D-BDA7-48B6-9BA2-7AF0ACDAF8C0}" sibTransId="{C7AA0964-EC71-4B87-AA6F-1ADAA3D59B62}"/>
    <dgm:cxn modelId="{C10F01D7-A8E8-4641-8967-98D903CC7760}" type="presOf" srcId="{AAD9FF79-40FD-4C32-AA38-C1CDB4E84FB5}" destId="{F285F884-7040-4F72-9A43-558028607C01}" srcOrd="0" destOrd="0" presId="urn:microsoft.com/office/officeart/2005/8/layout/vList2"/>
    <dgm:cxn modelId="{766E77E6-6E2B-44E9-A6D3-053F200AE87D}" type="presOf" srcId="{101C641F-9EE8-49DB-A954-1A302D5426C8}" destId="{AD049BE0-D5A4-4EC7-BF71-AD87B2A907C0}" srcOrd="0" destOrd="0" presId="urn:microsoft.com/office/officeart/2005/8/layout/vList2"/>
    <dgm:cxn modelId="{4C62DFF2-4644-4D8F-9D9E-52EB7D20C5CF}" srcId="{AAD9FF79-40FD-4C32-AA38-C1CDB4E84FB5}" destId="{101C641F-9EE8-49DB-A954-1A302D5426C8}" srcOrd="1" destOrd="0" parTransId="{91302414-E71E-4924-8F53-136E96BD1F3A}" sibTransId="{90920F68-D62D-4B6F-8C76-E793ECCFFB06}"/>
    <dgm:cxn modelId="{AC2CC2F7-7D6C-450A-A621-CB2B75554D83}" srcId="{AAD9FF79-40FD-4C32-AA38-C1CDB4E84FB5}" destId="{1702298A-E642-4E6E-A70F-6D99D12D597D}" srcOrd="0" destOrd="0" parTransId="{47D96EFB-FFC4-4EFC-BDB5-3A4B2D4DD8C0}" sibTransId="{3B6AD6B9-5FB9-41C9-80E0-A75F12B4BC7B}"/>
    <dgm:cxn modelId="{45D1C628-2AC5-433E-B4A1-399E7111963B}" type="presParOf" srcId="{F285F884-7040-4F72-9A43-558028607C01}" destId="{CB97F6EB-C2F3-4848-A735-A23F80B73E61}" srcOrd="0" destOrd="0" presId="urn:microsoft.com/office/officeart/2005/8/layout/vList2"/>
    <dgm:cxn modelId="{0B011F54-F3EA-4AD0-9D37-F0A6AA4FEF8B}" type="presParOf" srcId="{F285F884-7040-4F72-9A43-558028607C01}" destId="{1DD82129-E713-4A2F-B7E7-B971AD571FB5}" srcOrd="1" destOrd="0" presId="urn:microsoft.com/office/officeart/2005/8/layout/vList2"/>
    <dgm:cxn modelId="{D7FEEDB6-7669-464E-A245-D195776B4C43}" type="presParOf" srcId="{F285F884-7040-4F72-9A43-558028607C01}" destId="{AD049BE0-D5A4-4EC7-BF71-AD87B2A907C0}" srcOrd="2" destOrd="0" presId="urn:microsoft.com/office/officeart/2005/8/layout/vList2"/>
    <dgm:cxn modelId="{8646D1D3-71BD-42BF-A7C9-E58C1E5760C6}" type="presParOf" srcId="{F285F884-7040-4F72-9A43-558028607C01}" destId="{E15790DD-8776-404B-965E-F20DF27D04DD}" srcOrd="3" destOrd="0" presId="urn:microsoft.com/office/officeart/2005/8/layout/vList2"/>
    <dgm:cxn modelId="{72DD2CFB-F437-4A09-B13B-80890AE5AA36}" type="presParOf" srcId="{F285F884-7040-4F72-9A43-558028607C01}" destId="{AD8848E2-302B-44D0-BCE3-7EE23D79087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97F6EB-C2F3-4848-A735-A23F80B73E61}">
      <dsp:nvSpPr>
        <dsp:cNvPr id="0" name=""/>
        <dsp:cNvSpPr/>
      </dsp:nvSpPr>
      <dsp:spPr>
        <a:xfrm>
          <a:off x="0" y="307039"/>
          <a:ext cx="7657081" cy="18913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Н</a:t>
          </a:r>
          <a:r>
            <a:rPr lang="ru-RU" sz="1600" kern="1200" dirty="0"/>
            <a:t>а рынке труда современной России требуются все больше рабочих профессий. Именно поэтому внимание образования сосредотачивается на учреждениях СПО. От человека требуется умения быстро перестраиваться, переквалифицироваться, обучаться новым технологиям. </a:t>
          </a:r>
          <a:endParaRPr lang="en-US" sz="1600" kern="1200" dirty="0"/>
        </a:p>
      </dsp:txBody>
      <dsp:txXfrm>
        <a:off x="92326" y="399365"/>
        <a:ext cx="7472429" cy="1706653"/>
      </dsp:txXfrm>
    </dsp:sp>
    <dsp:sp modelId="{AD049BE0-D5A4-4EC7-BF71-AD87B2A907C0}">
      <dsp:nvSpPr>
        <dsp:cNvPr id="0" name=""/>
        <dsp:cNvSpPr/>
      </dsp:nvSpPr>
      <dsp:spPr>
        <a:xfrm>
          <a:off x="0" y="2244424"/>
          <a:ext cx="7657081" cy="1891305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В</a:t>
          </a:r>
          <a:r>
            <a:rPr lang="ru-RU" sz="1600" kern="1200" dirty="0"/>
            <a:t> Национальной доктрине образования РФ указывается на создание демократической системы образования, гарантирующей необходимые условия для получения полноценного качественного образования на всех уровнях; на индивидуализацию образовательного процесса за счет многообразия видов и форм образовательных программ, учитывающих интересы и способности личности; на конкурентоспособный уровень образования, как по содержанию образовательных программ, так и по качеству образовательных услуг. </a:t>
          </a:r>
          <a:endParaRPr lang="en-US" sz="1600" kern="1200" dirty="0"/>
        </a:p>
      </dsp:txBody>
      <dsp:txXfrm>
        <a:off x="92326" y="2336750"/>
        <a:ext cx="7472429" cy="1706653"/>
      </dsp:txXfrm>
    </dsp:sp>
    <dsp:sp modelId="{AD8848E2-302B-44D0-BCE3-7EE23D790870}">
      <dsp:nvSpPr>
        <dsp:cNvPr id="0" name=""/>
        <dsp:cNvSpPr/>
      </dsp:nvSpPr>
      <dsp:spPr>
        <a:xfrm>
          <a:off x="0" y="4181809"/>
          <a:ext cx="7657081" cy="189130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И</a:t>
          </a:r>
          <a:r>
            <a:rPr lang="ru-RU" sz="1600" kern="1200" dirty="0"/>
            <a:t>з практики видно, что каким бы высоким уровнем самостоятельности и самоактуализации не обладал человек, возникают ситуации, в которых личность нуждается в помощи специалиста, который может обеспечить сопровождение: в выборе цели, в принятия решения, в трудных жизненных ситуациях и сопровождении в образовательном процессе.</a:t>
          </a:r>
          <a:endParaRPr lang="en-US" sz="1600" kern="1200" dirty="0"/>
        </a:p>
      </dsp:txBody>
      <dsp:txXfrm>
        <a:off x="92326" y="4274135"/>
        <a:ext cx="7472429" cy="17066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74FD1-51D7-42D9-AB23-F3A04701CEA6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01DB3-D18C-46C2-B9AA-4A1FC1E43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405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EDC2D4-A17E-4F2F-AB13-C34D158952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5EF4C2F-524B-4954-83AE-6C6930CA54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D22B33-155C-44AE-AF13-34DB1D1D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2953-3823-4FF1-A231-4B0AFD3BA209}" type="datetime1">
              <a:rPr lang="en-US" smtClean="0"/>
              <a:t>3/27/2023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4F0613-5150-46F3-9CCE-C71BAB0D1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CCDE00-EFD9-43BA-BA45-3ABB6E901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098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1C6C5D-6606-49E3-9AAE-05477AFBB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658B479-F17C-4134-BB75-EACD7BD0E9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6E5C20-84AD-4331-A364-DFC204822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B2CCC-2BE0-40F7-8748-3CE63798F63D}" type="datetime1">
              <a:rPr lang="en-US" smtClean="0"/>
              <a:t>3/27/2023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0736-5749-452B-8837-3A3AD23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9B4D95-C8FD-404C-BC79-576A09DFD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860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65CA5DD-6600-43EF-9859-03632377DD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E0E6A6-D9FA-4DE2-AEA0-2FA8B59520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089409-C351-4D8D-B656-68D337A64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BF28-FA18-47AB-BBF5-984F86EA20D8}" type="datetime1">
              <a:rPr lang="en-US" smtClean="0"/>
              <a:t>3/27/2023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6FF81C-CD02-4304-80EB-0FA76DF16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B80B0E-3D32-49A5-AADE-EC4DE2D4D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544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7DF6B5-07CA-40ED-BE34-BBB278518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5B742E-1E9D-46F0-9E2A-C1A9169BA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49ACE0-32DA-4C8B-B745-8CE985EF1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5386E-E384-47E1-B9C2-CF690CD5C897}" type="datetime1">
              <a:rPr lang="en-US" smtClean="0"/>
              <a:t>3/27/2023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B3F66F-73CC-4297-9962-BE738398F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A3267F-7CCC-4910-8A72-1CC29EFB7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825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5C9F65-E313-4961-94DB-16304F365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BE3150-86DD-48DF-9772-323206D1C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3A3B23-6B44-445C-8186-80E9701D2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DF482-4260-4506-BD29-F84BC1AD4CE7}" type="datetime1">
              <a:rPr lang="en-US" smtClean="0"/>
              <a:t>3/27/2023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C18F8B-6A10-4F6F-8335-E685E410F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B3484A-14A5-41E3-95B5-8C58A4053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9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2B0571-DD7C-49B5-83B9-531DC72AE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003FF2-1594-476F-AEA5-B08BAC96DB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5AB9F80-ADEA-4977-A8BD-83D6188D2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4613E5-7AC1-436D-BC75-F5239D41A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72B14-09BE-4946-B4C5-2BBCB717798B}" type="datetime1">
              <a:rPr lang="en-US" smtClean="0"/>
              <a:t>3/27/2023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50D109-54B3-4B1D-A806-DA460EF23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D92B40-B6AE-4E31-9440-966161049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925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FF48C7-6EA7-4BC1-97A1-31B6D8DF2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AC3354-1A55-43DD-89F5-F84249521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4DD648-D49E-4011-B1FC-14A7DE9F8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007CE8E-758C-4633-91BA-F2E029F5D3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F2AA53E-F668-4DA2-B635-9B419FF1C1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B991C6-BB77-41F9-9E6B-4FDB857B1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014C1-4B78-44BF-8EC8-F107FCB675B5}" type="datetime1">
              <a:rPr lang="en-US" smtClean="0"/>
              <a:t>3/27/2023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4BD9C74-75F5-4D8D-BA52-047603738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5BE458D-2A3C-423D-A291-BCACEA20D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47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6BC165-D67C-4D1F-8476-6F354DC1C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BDDCE29-8A6D-4661-B6FD-F13F47569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622C9-CD90-4497-9BC9-15F198D863DC}" type="datetime1">
              <a:rPr lang="en-US" smtClean="0"/>
              <a:t>3/27/2023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15624BC-61B4-40B8-89CD-A7EC5FF6C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BEAE720-4E08-431B-8269-D32D650C7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149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0B37C6C-2CEF-443B-8880-6132181C8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F053-2E1C-4135-8FB0-479600A824DF}" type="datetime1">
              <a:rPr lang="en-US" smtClean="0"/>
              <a:t>3/27/2023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2C88717-A0A3-4231-88B4-A0563E659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64FBE2D-02A6-414F-9456-9BE06BC30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570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28DB3-4166-4516-AA5E-F7C1B50F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2B51A0-D04C-4833-BD14-F48D8F780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B0EE93-1B86-4296-A48E-D079C7243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6DFD0D-21A6-4CC1-9487-02C66FA90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0267F-456D-4EBA-85E6-22BF975EEF7F}" type="datetime1">
              <a:rPr lang="en-US" smtClean="0"/>
              <a:t>3/27/2023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B32904-C274-44A2-9974-17C733616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4FE4DC-0F68-4653-8AED-52D030C61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465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F0F4B8-22D9-466C-9551-FF9659767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D286DA0-F658-428B-845B-5861FC137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B1567E-8C0A-46DF-A6CF-080C3E2B7C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46800A-F982-4CCE-85F2-8FC1F4326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9FEB-D3DC-47A0-A2CA-356F49F1F274}" type="datetime1">
              <a:rPr lang="en-US" smtClean="0"/>
              <a:t>3/27/2023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921C5B-5E6E-4302-B7CB-717AC013A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52569B-1F16-4330-8DC7-FB363F8E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024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C2A770-6ED9-4972-83BE-7BEF2D227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432F96-9B0A-457F-AE50-DCC394195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35B182-F442-4999-8205-F4139E35BE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B326E-8177-4676-A3D1-48C5B9E8B9DE}" type="datetime1">
              <a:rPr lang="en-US" smtClean="0"/>
              <a:t>3/27/2023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60C3CA-92A2-4B8E-B1BE-AEC2A6D474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6F667F-A871-48B1-AAFC-FB6EE17A9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977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4CBDBB-4FBD-4B9E-BD01-054A81D43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01A6F03-171F-40B2-8B2C-A061B8924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2C4834C-B602-4125-8264-BD0D55A58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172EE5-132F-4DD4-8855-4DBBD9C34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5844" y="1110000"/>
            <a:ext cx="10195740" cy="462923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98875" y="1302871"/>
            <a:ext cx="8188026" cy="20446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Сопровождение</a:t>
            </a:r>
            <a:r>
              <a:rPr lang="en-US" sz="3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студентов</a:t>
            </a:r>
            <a:r>
              <a:rPr lang="en-US" sz="3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СПО </a:t>
            </a:r>
            <a:r>
              <a:rPr lang="en-US" sz="37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тьюторскими</a:t>
            </a:r>
            <a:r>
              <a:rPr lang="en-US" sz="3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средствами</a:t>
            </a:r>
            <a:r>
              <a:rPr lang="en-US" sz="3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в </a:t>
            </a:r>
            <a:r>
              <a:rPr lang="en-US" sz="37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аудиторной</a:t>
            </a:r>
            <a:r>
              <a:rPr lang="en-US" sz="3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и </a:t>
            </a:r>
            <a:r>
              <a:rPr lang="en-US" sz="37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во</a:t>
            </a:r>
            <a:r>
              <a:rPr lang="en-US" sz="3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внеаудиторной</a:t>
            </a:r>
            <a:r>
              <a:rPr lang="en-US" sz="3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работе</a:t>
            </a:r>
            <a:endParaRPr lang="en-US" sz="37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96AF83-B912-470C-9F75-56F1B8CE5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2608" y="18288"/>
            <a:ext cx="475488" cy="4754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D57F1E4F-1CFF-5643-939E-217C01CDF565}" type="slidenum">
              <a:rPr lang="en-US" sz="900">
                <a:solidFill>
                  <a:schemeClr val="tx1">
                    <a:alpha val="70000"/>
                  </a:schemeClr>
                </a:solidFill>
              </a:rPr>
              <a:pPr algn="ctr">
                <a:spcAft>
                  <a:spcPts val="600"/>
                </a:spcAft>
              </a:pPr>
              <a:t>1</a:t>
            </a:fld>
            <a:endParaRPr lang="en-US" sz="90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97238A-F225-4631-84E1-16D85F0FE98B}"/>
              </a:ext>
            </a:extLst>
          </p:cNvPr>
          <p:cNvSpPr txBox="1"/>
          <p:nvPr/>
        </p:nvSpPr>
        <p:spPr>
          <a:xfrm>
            <a:off x="2110154" y="3840480"/>
            <a:ext cx="8076330" cy="17358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b="1" dirty="0" err="1"/>
              <a:t>Гончарова</a:t>
            </a:r>
            <a:r>
              <a:rPr lang="en-US" b="1" dirty="0"/>
              <a:t> </a:t>
            </a:r>
            <a:r>
              <a:rPr lang="en-US" b="1" dirty="0" err="1"/>
              <a:t>Анастасия</a:t>
            </a:r>
            <a:r>
              <a:rPr lang="en-US" b="1" dirty="0"/>
              <a:t> </a:t>
            </a:r>
            <a:r>
              <a:rPr lang="en-US" b="1" dirty="0" err="1"/>
              <a:t>Валентиновна</a:t>
            </a:r>
            <a:r>
              <a:rPr lang="en-US" b="1" dirty="0"/>
              <a:t>,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dirty="0" err="1"/>
              <a:t>преподаватель</a:t>
            </a:r>
            <a:r>
              <a:rPr lang="en-US" dirty="0"/>
              <a:t> ПОЧУ «</a:t>
            </a:r>
            <a:r>
              <a:rPr lang="en-US" dirty="0" err="1"/>
              <a:t>Владивостокский</a:t>
            </a:r>
            <a:r>
              <a:rPr lang="en-US" dirty="0"/>
              <a:t> </a:t>
            </a:r>
            <a:r>
              <a:rPr lang="en-US" dirty="0" err="1"/>
              <a:t>гуманитарно-коммерческий</a:t>
            </a:r>
            <a:r>
              <a:rPr lang="en-US" dirty="0"/>
              <a:t> </a:t>
            </a:r>
            <a:r>
              <a:rPr lang="en-US" dirty="0" err="1"/>
              <a:t>колледж</a:t>
            </a:r>
            <a:r>
              <a:rPr lang="en-US" dirty="0"/>
              <a:t> </a:t>
            </a:r>
            <a:r>
              <a:rPr lang="en-US" dirty="0" err="1"/>
              <a:t>Приморского</a:t>
            </a:r>
            <a:r>
              <a:rPr lang="en-US" dirty="0"/>
              <a:t> </a:t>
            </a:r>
            <a:r>
              <a:rPr lang="en-US" dirty="0" err="1"/>
              <a:t>крайпотребсоюза</a:t>
            </a:r>
            <a:r>
              <a:rPr lang="en-US" dirty="0"/>
              <a:t>», </a:t>
            </a:r>
            <a:endParaRPr lang="ru-RU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dirty="0" err="1"/>
              <a:t>магистр</a:t>
            </a:r>
            <a:r>
              <a:rPr lang="en-US" dirty="0"/>
              <a:t>, </a:t>
            </a:r>
            <a:r>
              <a:rPr lang="en-US" dirty="0" err="1"/>
              <a:t>член</a:t>
            </a:r>
            <a:r>
              <a:rPr lang="en-US" dirty="0"/>
              <a:t> </a:t>
            </a:r>
            <a:r>
              <a:rPr lang="en-US" dirty="0" err="1"/>
              <a:t>Межрегиональной</a:t>
            </a:r>
            <a:r>
              <a:rPr lang="en-US" dirty="0"/>
              <a:t> </a:t>
            </a:r>
            <a:r>
              <a:rPr lang="en-US" dirty="0" err="1"/>
              <a:t>тьюторской</a:t>
            </a:r>
            <a:r>
              <a:rPr lang="en-US" dirty="0"/>
              <a:t> </a:t>
            </a:r>
            <a:r>
              <a:rPr lang="en-US" dirty="0" err="1"/>
              <a:t>ассоциации</a:t>
            </a:r>
            <a:endParaRPr lang="en-US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64C053A-C90D-EF57-F988-4055577B35F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773BA68-055A-B2F2-E143-56B1F56A5AA7}"/>
              </a:ext>
            </a:extLst>
          </p:cNvPr>
          <p:cNvSpPr/>
          <p:nvPr/>
        </p:nvSpPr>
        <p:spPr>
          <a:xfrm>
            <a:off x="-6096" y="24615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E4BD04CC-C363-6518-1A62-F739CE764A88}"/>
              </a:ext>
            </a:extLst>
          </p:cNvPr>
          <p:cNvSpPr txBox="1">
            <a:spLocks/>
          </p:cNvSpPr>
          <p:nvPr/>
        </p:nvSpPr>
        <p:spPr>
          <a:xfrm>
            <a:off x="1873584" y="3198238"/>
            <a:ext cx="8438607" cy="1044686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Сопровождение студентов СПО тьюторскими средствами в аудиторной и во внеаудиторной работе</a:t>
            </a:r>
            <a:endParaRPr lang="ru-RU" sz="1800" dirty="0">
              <a:solidFill>
                <a:srgbClr val="CC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F006A2A-0DD9-2C94-8C88-FEBBA89F36D8}"/>
              </a:ext>
            </a:extLst>
          </p:cNvPr>
          <p:cNvSpPr/>
          <p:nvPr/>
        </p:nvSpPr>
        <p:spPr>
          <a:xfrm>
            <a:off x="6447099" y="4511100"/>
            <a:ext cx="5454482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u="sng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Гончарова Анастасия Валентиновна</a:t>
            </a:r>
            <a:r>
              <a:rPr lang="ru-RU" sz="1600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>
              <a:defRPr/>
            </a:pPr>
            <a:r>
              <a:rPr lang="ru-RU" sz="1600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преподаватель ПОЧУ «Владивостокского гуманитарно-коммерческого колледжа “ПКС», магистр педагогики, член Межрегиональной тьюторской ассоциации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7A20FA2-83C2-149F-02B2-C4D43E4031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39" b="17023"/>
          <a:stretch/>
        </p:blipFill>
        <p:spPr>
          <a:xfrm>
            <a:off x="4170583" y="116069"/>
            <a:ext cx="4098940" cy="2022299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F242D18-419B-4289-07EF-581F3939EFE8}"/>
              </a:ext>
            </a:extLst>
          </p:cNvPr>
          <p:cNvSpPr/>
          <p:nvPr/>
        </p:nvSpPr>
        <p:spPr>
          <a:xfrm>
            <a:off x="1576085" y="2614200"/>
            <a:ext cx="903982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V Дальневосточный фестиваль «Педагогическая весна»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589C509-C67C-26EC-895F-54941F2F1130}"/>
              </a:ext>
            </a:extLst>
          </p:cNvPr>
          <p:cNvSpPr/>
          <p:nvPr/>
        </p:nvSpPr>
        <p:spPr>
          <a:xfrm>
            <a:off x="4790079" y="6031095"/>
            <a:ext cx="261184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28 - 30 марта 2023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C:\программы пов квал\Программы 2023\Пед весна 2023\ru.png">
            <a:extLst>
              <a:ext uri="{FF2B5EF4-FFF2-40B4-BE49-F238E27FC236}">
                <a16:creationId xmlns:a16="http://schemas.microsoft.com/office/drawing/2014/main" id="{BD482C85-84DE-5C4B-6F72-060A00034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6623" y="208542"/>
            <a:ext cx="2428277" cy="150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806CC3A-A89F-671D-1B11-3CF260FA0C8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74" y="754434"/>
            <a:ext cx="3982979" cy="100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072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B17D84-8C3A-4893-8133-3AAC1A94E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5" y="189527"/>
            <a:ext cx="10515600" cy="1089206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уровня готовности студентов СПО группы 3Б ПОЧУ ВГКК ПКС к построению и реализации индивидуальных образовательных программ</a:t>
            </a:r>
            <a:endParaRPr lang="ru-RU" sz="5400" dirty="0">
              <a:solidFill>
                <a:srgbClr val="CC6600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B71C68-F669-4B70-B7F2-2384B5B5A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42724" y="1362076"/>
            <a:ext cx="3151914" cy="823912"/>
          </a:xfrm>
        </p:spPr>
        <p:txBody>
          <a:bodyPr>
            <a:normAutofit fontScale="92500"/>
          </a:bodyPr>
          <a:lstStyle/>
          <a:p>
            <a:pPr algn="ctr"/>
            <a:r>
              <a:rPr lang="ru-RU" sz="2000" b="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Уровни готовности</a:t>
            </a:r>
            <a:br>
              <a:rPr lang="ru-RU" sz="2000" b="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000" b="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(на диагностическом этапе)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3CA427-7CFB-4933-A68A-99A4C5225F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78685" y="1362076"/>
            <a:ext cx="3370217" cy="823912"/>
          </a:xfrm>
        </p:spPr>
        <p:txBody>
          <a:bodyPr>
            <a:normAutofit fontScale="92500"/>
          </a:bodyPr>
          <a:lstStyle/>
          <a:p>
            <a:pPr algn="ctr"/>
            <a:r>
              <a:rPr lang="ru-RU" sz="2000" b="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Уровни сформированности (на аналитическом этапе)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270875-90D4-4A28-BA32-59372859C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FAF78A22-64FA-4A66-A5F0-1772C3C0417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3122432"/>
              </p:ext>
            </p:extLst>
          </p:nvPr>
        </p:nvGraphicFramePr>
        <p:xfrm>
          <a:off x="839788" y="2208983"/>
          <a:ext cx="5157787" cy="398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6F3FA7F8-1402-43F2-B081-B0CA8CAAD64C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46615565"/>
              </p:ext>
            </p:extLst>
          </p:nvPr>
        </p:nvGraphicFramePr>
        <p:xfrm>
          <a:off x="6172200" y="2272937"/>
          <a:ext cx="5183188" cy="3916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06066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902574-B5E6-400A-8108-15608E0A5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Положительные результаты по косвенным признакам 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(из12 студентов): </a:t>
            </a:r>
            <a:endParaRPr lang="ru-RU" sz="36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6468782D-C34C-445C-AABC-F0D2340E3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человека ставят перед собой образовательную цель и прорисовывают к ней путь. Преподаватели отмечают повышение познавательной активности и акцентирование на интересующих студентов темах. </a:t>
            </a:r>
          </a:p>
          <a:p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У двоих человек повысилась посещаемость. Преподаватели отмечают, что у студентов повысился уровень развития коммуникативных навыков, умения работать в команде. </a:t>
            </a:r>
          </a:p>
          <a:p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Четверо студентов проявляют инициативу к участию в образовательных мероприятиях (конференция, олимпиада, конкурсы научных исследований, написание статьи).</a:t>
            </a:r>
          </a:p>
          <a:p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Двое студентов разместили свои резюме на соискание должности помощника бухгалтера и кассира на сайте поиска работы.</a:t>
            </a:r>
          </a:p>
          <a:p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Двое человек прорисовали на будущий год план дополнительного образования (психология и фотодело), рассмотрели варианты курсов.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B78881B-B018-4A49-ACC5-AD63C2FCB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Aft>
                  <a:spcPts val="600"/>
                </a:spcAft>
              </a:pPr>
              <a:t>11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138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3CA6D0-1491-4C2E-A40D-8B9EB7F68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ru-RU" sz="4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8CBB26-FC3E-4A48-AA55-3D5A740D9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332" y="1885280"/>
            <a:ext cx="10480431" cy="4678182"/>
          </a:xfrm>
        </p:spPr>
        <p:txBody>
          <a:bodyPr anchor="ctr">
            <a:normAutofit lnSpcReduction="10000"/>
          </a:bodyPr>
          <a:lstStyle/>
          <a:p>
            <a:pPr marL="269875" lvl="0" indent="-269875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Карпов, А. В.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Рефлексивность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 психическое свойство и методика ее диагностики // Психологический журнал, 2003. Том 24. № 5. –  С. 28.</a:t>
            </a:r>
          </a:p>
          <a:p>
            <a:pPr marL="269875" lvl="0" indent="-269875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Ковалева Т.М.  К Профессия «Тьютор» / Ковалева Т.М. и др.) Под ред. С.Ю. Поповой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Смолик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М.-Тверь: «СФК -офис», 2012. – 246 с. 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Ковалева, Т. М.,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Тьюторская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деятельность как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антропопрактика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между индивидуальной образовательной траекторией и индивидуальной образовательной программой.: статья / Т. М. Ковалева, Т. В. Якубовская // ЧЕЛОВЕК.RU. 2017. №12. – С. 85-94.</a:t>
            </a:r>
          </a:p>
          <a:p>
            <a:pPr marL="269875" lvl="0" indent="-269875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Куприянова, Г. В. Образовательная программа как индивидуальный образовательный маршрут / Г. В. Куприянова // Индивидуализация в современном образовании: Теория и практика. – Ярославль, 2001.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С.65.</a:t>
            </a:r>
          </a:p>
          <a:p>
            <a:pPr marL="269875" lvl="0" indent="-269875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Лебединцев, В. Б. Индивидуальная образовательная программа как новое явление общего образования. : статья / В. Б. Лебединцев // Педагогический журнал Башкортостана. 2012. № 2 (39). – С. 31-34.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Попов, А. А. Образовательные программы и элективные курсы компетентностного подхода / Предисл. В. А. Болотова. Изд. 6-е. – М.: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Ленанд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2019. – 344 с.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Хуторской, А. В. Педагогика: Учебник для вузов. Стандарт третьего поколения. – СПб.: Питер, 2019. – С. 343-350.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1CF5476-368D-4A1E-9DF5-476587595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431"/>
            <a:ext cx="44591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839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5AC100-8043-4789-BA41-A1E3567CAE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54" b="8376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9873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58AE80-1151-4A37-B96A-F5B1134DB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CE3C592D-1933-45B0-8780-2EEE30F56D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6782935"/>
              </p:ext>
            </p:extLst>
          </p:nvPr>
        </p:nvGraphicFramePr>
        <p:xfrm>
          <a:off x="302552" y="238923"/>
          <a:ext cx="7657081" cy="6380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31229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lowchart: Document 21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296611-43E3-48AA-9A1A-771C2EBC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</a:t>
            </a:r>
            <a:r>
              <a:rPr lang="en-US" sz="2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ущность тьюторского сопровождения в современной системе профессионального образования</a:t>
            </a:r>
            <a:br>
              <a:rPr lang="en-US" sz="2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2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84FF22A-2CC1-46AF-8B68-F97F48701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476" y="6356350"/>
            <a:ext cx="625443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D57F1E4F-1CFF-5643-939E-217C01CDF565}" type="slidenum">
              <a:rPr lang="en-US"/>
              <a:pPr algn="l">
                <a:spcAft>
                  <a:spcPts val="600"/>
                </a:spcAft>
              </a:pPr>
              <a:t>3</a:t>
            </a:fld>
            <a:endParaRPr lang="en-US"/>
          </a:p>
        </p:txBody>
      </p:sp>
      <p:graphicFrame>
        <p:nvGraphicFramePr>
          <p:cNvPr id="6" name="Таблица 4">
            <a:extLst>
              <a:ext uri="{FF2B5EF4-FFF2-40B4-BE49-F238E27FC236}">
                <a16:creationId xmlns:a16="http://schemas.microsoft.com/office/drawing/2014/main" id="{38A3E5B7-143C-49CC-BF26-4D512BDEA2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7490957"/>
              </p:ext>
            </p:extLst>
          </p:nvPr>
        </p:nvGraphicFramePr>
        <p:xfrm>
          <a:off x="4248443" y="171162"/>
          <a:ext cx="7582486" cy="6642968"/>
        </p:xfrm>
        <a:graphic>
          <a:graphicData uri="http://schemas.openxmlformats.org/drawingml/2006/table">
            <a:tbl>
              <a:tblPr firstRow="1" bandRow="1">
                <a:solidFill>
                  <a:srgbClr val="F7F7F7"/>
                </a:solidFill>
                <a:tableStyleId>{5940675A-B579-460E-94D1-54222C63F5DA}</a:tableStyleId>
              </a:tblPr>
              <a:tblGrid>
                <a:gridCol w="1579424">
                  <a:extLst>
                    <a:ext uri="{9D8B030D-6E8A-4147-A177-3AD203B41FA5}">
                      <a16:colId xmlns:a16="http://schemas.microsoft.com/office/drawing/2014/main" val="3591927565"/>
                    </a:ext>
                  </a:extLst>
                </a:gridCol>
                <a:gridCol w="6003062">
                  <a:extLst>
                    <a:ext uri="{9D8B030D-6E8A-4147-A177-3AD203B41FA5}">
                      <a16:colId xmlns:a16="http://schemas.microsoft.com/office/drawing/2014/main" val="1106146581"/>
                    </a:ext>
                  </a:extLst>
                </a:gridCol>
              </a:tblGrid>
              <a:tr h="505241">
                <a:tc>
                  <a:txBody>
                    <a:bodyPr/>
                    <a:lstStyle/>
                    <a:p>
                      <a:pPr algn="ctr"/>
                      <a:r>
                        <a:rPr lang="ru-RU" sz="1000" b="1" cap="all" spc="6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Авторы</a:t>
                      </a:r>
                    </a:p>
                  </a:txBody>
                  <a:tcPr marL="109903" marR="109903" marT="109903" marB="10990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cap="all" spc="6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Сопровождение</a:t>
                      </a:r>
                    </a:p>
                  </a:txBody>
                  <a:tcPr marL="109903" marR="109903" marT="109903" marB="10990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5082147"/>
                  </a:ext>
                </a:extLst>
              </a:tr>
              <a:tr h="1410927">
                <a:tc>
                  <a:txBody>
                    <a:bodyPr/>
                    <a:lstStyle/>
                    <a:p>
                      <a:r>
                        <a:rPr kumimoji="0" lang="ru-RU" sz="13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 Барднер, И. Ромазан,  </a:t>
                      </a:r>
                    </a:p>
                    <a:p>
                      <a:r>
                        <a:rPr kumimoji="0" lang="ru-RU" sz="13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Т. Чередникова, </a:t>
                      </a:r>
                    </a:p>
                    <a:p>
                      <a:r>
                        <a:rPr kumimoji="0" lang="ru-RU" sz="13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Н. Л. Коновалова, </a:t>
                      </a:r>
                    </a:p>
                    <a:p>
                      <a:r>
                        <a:rPr kumimoji="0" lang="ru-RU" sz="13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Т. М. Чурекова </a:t>
                      </a:r>
                    </a:p>
                  </a:txBody>
                  <a:tcPr marL="50796" marR="50796" marT="25398" marB="7326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u="none" cap="none" spc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Психологическое сопровождение </a:t>
                      </a:r>
                      <a:r>
                        <a:rPr lang="ru-RU" sz="1600" u="none" cap="none" spc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это </a:t>
                      </a:r>
                      <a:r>
                        <a:rPr lang="ru-RU" sz="1600" cap="none" spc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оказание помощи сопровождаемому в сложной ситуации, т.е. сопровождение направлено на решение жизненных проблем, но с сохранением ответственности сопровождаемого за принятые решения и с учетом его интересов .</a:t>
                      </a:r>
                    </a:p>
                  </a:txBody>
                  <a:tcPr marL="50796" marR="50796" marT="25398" marB="7326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09227"/>
                  </a:ext>
                </a:extLst>
              </a:tr>
              <a:tr h="1410927">
                <a:tc>
                  <a:txBody>
                    <a:bodyPr/>
                    <a:lstStyle/>
                    <a:p>
                      <a:r>
                        <a:rPr lang="ru-RU" sz="1300" cap="none" spc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О. С. Газман</a:t>
                      </a:r>
                    </a:p>
                  </a:txBody>
                  <a:tcPr marL="50796" marR="50796" marT="25398" marB="7326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u="none" cap="none" spc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Педагогическое сопровождение </a:t>
                      </a:r>
                      <a:r>
                        <a:rPr lang="ru-RU" sz="1600" cap="none" spc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направлено на оказание превентивной и оперативной помощи детям в решении их индивидуальных проблем, связанных с физическим и психическим здоровьем, успешным продвижением в обучении, эффективной деловой и межличностной коммуникацией, жизненным самоопределением.</a:t>
                      </a:r>
                    </a:p>
                  </a:txBody>
                  <a:tcPr marL="50796" marR="50796" marT="25398" marB="7326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213857"/>
                  </a:ext>
                </a:extLst>
              </a:tr>
              <a:tr h="11614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Е. А. Александрова,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Т. Н. Сапожникова,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М. В. Шакурова</a:t>
                      </a:r>
                    </a:p>
                    <a:p>
                      <a:endParaRPr lang="ru-RU" sz="1300" cap="none" spc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6" marR="50796" marT="25398" marB="7326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Психолого-педагогическое сопровождение </a:t>
                      </a: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представляет собой комплекс действий педагога, направленных на оказание помощи обучающимся в решении проблемных ситуаций именно образовательного характера.</a:t>
                      </a:r>
                      <a:endParaRPr lang="ru-RU" sz="1600" cap="none" spc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6" marR="50796" marT="25398" marB="7326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298490"/>
                  </a:ext>
                </a:extLst>
              </a:tr>
              <a:tr h="19099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cap="none" spc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 М. Ковалева </a:t>
                      </a:r>
                    </a:p>
                    <a:p>
                      <a:endParaRPr lang="ru-RU" sz="1300" cap="none" spc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6" marR="50796" marT="25398" marB="7326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Тьюторское</a:t>
                      </a: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сопровождение </a:t>
                      </a: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– это педагогическая деятельность по индивидуализации образования, направленная на выявление и развитие образовательных мотивов и интересов обучающегося, поиск образовательных ресурсов для создания индивидуальной образовательной программы, на работу с образовательным заказом </a:t>
                      </a:r>
                      <a:r>
                        <a:rPr kumimoji="0" lang="ru-RU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тьюторанта</a:t>
                      </a: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формирование учебной и образовательной рефлексии обучающегося.</a:t>
                      </a:r>
                    </a:p>
                    <a:p>
                      <a:pPr algn="just"/>
                      <a:endParaRPr lang="ru-RU" sz="1300" cap="none" spc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6" marR="50796" marT="25398" marB="7326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284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5372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296611-43E3-48AA-9A1A-771C2EBC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ru-RU" sz="2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ущность тьюторского сопровождения в современной системе профессионального образования</a:t>
            </a:r>
            <a:br>
              <a:rPr lang="ru-RU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E8273AA6-986D-42E6-8BBD-A59B49593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5564" y="319087"/>
            <a:ext cx="7807568" cy="6402387"/>
          </a:xfrm>
        </p:spPr>
        <p:txBody>
          <a:bodyPr anchor="ctr">
            <a:normAutofit/>
          </a:bodyPr>
          <a:lstStyle/>
          <a:p>
            <a:pPr>
              <a:spcAft>
                <a:spcPts val="1200"/>
              </a:spcAft>
            </a:pPr>
            <a:r>
              <a:rPr lang="ru-RU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Это сопровождение студента в процессе его становления, как личности, </a:t>
            </a:r>
            <a:r>
              <a:rPr lang="ru-RU" sz="2000" b="1" dirty="0">
                <a:solidFill>
                  <a:srgbClr val="CC66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поддержке первых шагов в профессии, поддержка в установлении новых контактов с новыми людьми</a:t>
            </a:r>
            <a:r>
              <a:rPr lang="ru-RU" sz="2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совместное разрешение конфликтов, поиск оптимальных шагов на пути формирования профессионализма, чтобы в ней быть успешным, нужно многому научиться и, самое главное условие, </a:t>
            </a:r>
            <a:r>
              <a:rPr lang="ru-RU" sz="2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научиться быть самим собой. </a:t>
            </a:r>
          </a:p>
          <a:p>
            <a:r>
              <a:rPr lang="ru-RU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Тьютор помогает студенту сформулировать учебные и профессиональные интересы, исследовать ресурсы, а в итоге – </a:t>
            </a:r>
            <a:r>
              <a:rPr lang="ru-RU" sz="2000" b="1" dirty="0">
                <a:solidFill>
                  <a:srgbClr val="CC66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найти своё призвание</a:t>
            </a:r>
            <a:r>
              <a:rPr lang="ru-RU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понимать свою ответственность за каждое событие, </a:t>
            </a:r>
            <a:r>
              <a:rPr lang="ru-RU" sz="2000" b="1" dirty="0">
                <a:solidFill>
                  <a:srgbClr val="CC66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осознавать любой свой выбор как важный и значимый в своей жизни.</a:t>
            </a:r>
            <a:br>
              <a:rPr lang="ru-RU" sz="2000" dirty="0">
                <a:solidFill>
                  <a:srgbClr val="CC66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sz="2000" dirty="0">
              <a:solidFill>
                <a:srgbClr val="CC66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CC66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Овладение способами совместной профессиональной деятельности и сотрудничества,</a:t>
            </a:r>
            <a:r>
              <a:rPr lang="ru-RU" sz="2000" dirty="0">
                <a:solidFill>
                  <a:srgbClr val="CC66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способность к творческому проявлению своей индивидуальности,   образования.</a:t>
            </a:r>
            <a:br>
              <a:rPr lang="ru-RU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Итог работы тьютора и </a:t>
            </a:r>
            <a:r>
              <a:rPr lang="ru-RU" sz="2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тьюторанта</a:t>
            </a:r>
            <a:r>
              <a:rPr lang="ru-RU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состоит в организации процесса индивидуализации и </a:t>
            </a:r>
            <a:r>
              <a:rPr lang="ru-RU" sz="2000" b="1" dirty="0">
                <a:solidFill>
                  <a:srgbClr val="CC66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совершении последним профессионального выбора.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2337DE8-8702-44DF-80C2-E8EA8B671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Aft>
                  <a:spcPts val="600"/>
                </a:spcAft>
              </a:pPr>
              <a:t>4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854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5BBDB1-15EC-4EF7-9499-E51EDBE50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214" y="275994"/>
            <a:ext cx="3872250" cy="229493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1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</a:t>
            </a:r>
            <a: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тьюторском</a:t>
            </a:r>
            <a: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сопровождении</a:t>
            </a:r>
            <a: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существует</a:t>
            </a:r>
            <a: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несколько</a:t>
            </a:r>
            <a: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моделей</a:t>
            </a:r>
            <a: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сопровождения</a:t>
            </a:r>
            <a: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1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неотъемлемо</a:t>
            </a:r>
            <a: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связанных</a:t>
            </a:r>
            <a: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друг</a:t>
            </a:r>
            <a: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с </a:t>
            </a:r>
            <a:r>
              <a:rPr lang="en-US" sz="1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другом</a:t>
            </a:r>
            <a: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1800" kern="1200" dirty="0">
                <a:solidFill>
                  <a:srgbClr val="CC6600"/>
                </a:solidFill>
                <a:latin typeface="+mj-lt"/>
                <a:ea typeface="+mj-ea"/>
                <a:cs typeface="+mj-cs"/>
              </a:rPr>
              <a:t>«</a:t>
            </a:r>
            <a:r>
              <a:rPr lang="en-US" sz="1800" kern="1200" dirty="0" err="1">
                <a:solidFill>
                  <a:srgbClr val="CC6600"/>
                </a:solidFill>
                <a:latin typeface="+mj-lt"/>
                <a:ea typeface="+mj-ea"/>
                <a:cs typeface="+mj-cs"/>
              </a:rPr>
              <a:t>индивидуальный</a:t>
            </a:r>
            <a:r>
              <a:rPr lang="en-US" sz="1800" kern="1200" dirty="0">
                <a:solidFill>
                  <a:srgbClr val="CC66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rgbClr val="CC6600"/>
                </a:solidFill>
                <a:latin typeface="+mj-lt"/>
                <a:ea typeface="+mj-ea"/>
                <a:cs typeface="+mj-cs"/>
              </a:rPr>
              <a:t>образовательный</a:t>
            </a:r>
            <a:r>
              <a:rPr lang="en-US" sz="1800" kern="1200" dirty="0">
                <a:solidFill>
                  <a:srgbClr val="CC66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rgbClr val="CC6600"/>
                </a:solidFill>
                <a:latin typeface="+mj-lt"/>
                <a:ea typeface="+mj-ea"/>
                <a:cs typeface="+mj-cs"/>
              </a:rPr>
              <a:t>маршрут</a:t>
            </a:r>
            <a:r>
              <a:rPr lang="en-US" sz="1800" kern="1200" dirty="0">
                <a:solidFill>
                  <a:srgbClr val="CC6600"/>
                </a:solidFill>
                <a:latin typeface="+mj-lt"/>
                <a:ea typeface="+mj-ea"/>
                <a:cs typeface="+mj-cs"/>
              </a:rPr>
              <a:t>» (ИОМ), «</a:t>
            </a:r>
            <a:r>
              <a:rPr lang="en-US" sz="1800" kern="1200" dirty="0" err="1">
                <a:solidFill>
                  <a:srgbClr val="CC6600"/>
                </a:solidFill>
                <a:latin typeface="+mj-lt"/>
                <a:ea typeface="+mj-ea"/>
                <a:cs typeface="+mj-cs"/>
              </a:rPr>
              <a:t>индивидуальная</a:t>
            </a:r>
            <a:r>
              <a:rPr lang="en-US" sz="1800" kern="1200" dirty="0">
                <a:solidFill>
                  <a:srgbClr val="CC66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rgbClr val="CC6600"/>
                </a:solidFill>
                <a:latin typeface="+mj-lt"/>
                <a:ea typeface="+mj-ea"/>
                <a:cs typeface="+mj-cs"/>
              </a:rPr>
              <a:t>образовательная</a:t>
            </a:r>
            <a:r>
              <a:rPr lang="en-US" sz="1800" kern="1200" dirty="0">
                <a:solidFill>
                  <a:srgbClr val="CC66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rgbClr val="CC6600"/>
                </a:solidFill>
                <a:latin typeface="+mj-lt"/>
                <a:ea typeface="+mj-ea"/>
                <a:cs typeface="+mj-cs"/>
              </a:rPr>
              <a:t>траектория</a:t>
            </a:r>
            <a:r>
              <a:rPr lang="en-US" sz="1800" kern="1200" dirty="0">
                <a:solidFill>
                  <a:srgbClr val="CC6600"/>
                </a:solidFill>
                <a:latin typeface="+mj-lt"/>
                <a:ea typeface="+mj-ea"/>
                <a:cs typeface="+mj-cs"/>
              </a:rPr>
              <a:t>» (ИОТ) и «</a:t>
            </a:r>
            <a:r>
              <a:rPr lang="en-US" sz="1800" kern="1200" dirty="0" err="1">
                <a:solidFill>
                  <a:srgbClr val="CC6600"/>
                </a:solidFill>
                <a:latin typeface="+mj-lt"/>
                <a:ea typeface="+mj-ea"/>
                <a:cs typeface="+mj-cs"/>
              </a:rPr>
              <a:t>индивидуальная</a:t>
            </a:r>
            <a:r>
              <a:rPr lang="en-US" sz="1800" kern="1200" dirty="0">
                <a:solidFill>
                  <a:srgbClr val="CC66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rgbClr val="CC6600"/>
                </a:solidFill>
                <a:latin typeface="+mj-lt"/>
                <a:ea typeface="+mj-ea"/>
                <a:cs typeface="+mj-cs"/>
              </a:rPr>
              <a:t>образовательная</a:t>
            </a:r>
            <a:r>
              <a:rPr lang="en-US" sz="1800" kern="1200" dirty="0">
                <a:solidFill>
                  <a:srgbClr val="CC66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rgbClr val="CC6600"/>
                </a:solidFill>
                <a:latin typeface="+mj-lt"/>
                <a:ea typeface="+mj-ea"/>
                <a:cs typeface="+mj-cs"/>
              </a:rPr>
              <a:t>программа</a:t>
            </a:r>
            <a:r>
              <a:rPr lang="en-US" sz="1800" kern="1200" dirty="0">
                <a:solidFill>
                  <a:srgbClr val="CC6600"/>
                </a:solidFill>
                <a:latin typeface="+mj-lt"/>
                <a:ea typeface="+mj-ea"/>
                <a:cs typeface="+mj-cs"/>
              </a:rPr>
              <a:t>» (ИОП)</a:t>
            </a:r>
            <a:endParaRPr lang="en-US" sz="1600" kern="1200" dirty="0">
              <a:solidFill>
                <a:srgbClr val="CC66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C855B5F-4E9D-4A21-86A0-A6759FAB7A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6474" y="2570931"/>
            <a:ext cx="3588368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C6600"/>
                </a:solidFill>
              </a:rPr>
              <a:t>ИОТ </a:t>
            </a:r>
            <a:r>
              <a:rPr lang="en-US" sz="2000" dirty="0"/>
              <a:t>– </a:t>
            </a:r>
            <a:r>
              <a:rPr lang="en-US" sz="2000" dirty="0" err="1"/>
              <a:t>это</a:t>
            </a:r>
            <a:r>
              <a:rPr lang="en-US" sz="2000" dirty="0"/>
              <a:t> </a:t>
            </a:r>
            <a:r>
              <a:rPr lang="en-US" sz="2000" dirty="0" err="1"/>
              <a:t>образовательная</a:t>
            </a:r>
            <a:r>
              <a:rPr lang="en-US" sz="2000" dirty="0"/>
              <a:t> </a:t>
            </a:r>
            <a:r>
              <a:rPr lang="en-US" sz="2000" dirty="0" err="1"/>
              <a:t>траектория</a:t>
            </a:r>
            <a:r>
              <a:rPr lang="en-US" sz="2000" dirty="0"/>
              <a:t> и </a:t>
            </a:r>
            <a:r>
              <a:rPr lang="en-US" sz="2000" dirty="0" err="1"/>
              <a:t>прошлый</a:t>
            </a:r>
            <a:r>
              <a:rPr lang="en-US" sz="2000" dirty="0"/>
              <a:t> </a:t>
            </a:r>
            <a:r>
              <a:rPr lang="en-US" sz="2000" dirty="0" err="1"/>
              <a:t>образовательный</a:t>
            </a:r>
            <a:r>
              <a:rPr lang="en-US" sz="2000" dirty="0"/>
              <a:t> </a:t>
            </a:r>
            <a:r>
              <a:rPr lang="en-US" sz="2000" dirty="0" err="1"/>
              <a:t>опыт</a:t>
            </a:r>
            <a:r>
              <a:rPr lang="en-US" sz="2000" dirty="0"/>
              <a:t>. </a:t>
            </a:r>
            <a:endParaRPr lang="ru-RU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C6600"/>
                </a:solidFill>
              </a:rPr>
              <a:t>ИОП</a:t>
            </a:r>
            <a:r>
              <a:rPr lang="en-US" sz="2000" dirty="0"/>
              <a:t> – </a:t>
            </a:r>
            <a:r>
              <a:rPr lang="en-US" sz="2000" dirty="0" err="1"/>
              <a:t>это</a:t>
            </a:r>
            <a:r>
              <a:rPr lang="en-US" sz="2000" dirty="0"/>
              <a:t> </a:t>
            </a:r>
            <a:r>
              <a:rPr lang="en-US" sz="2000" dirty="0" err="1"/>
              <a:t>образовательная</a:t>
            </a:r>
            <a:r>
              <a:rPr lang="en-US" sz="2000" dirty="0"/>
              <a:t> </a:t>
            </a:r>
            <a:r>
              <a:rPr lang="en-US" sz="2000" dirty="0" err="1"/>
              <a:t>цель</a:t>
            </a:r>
            <a:r>
              <a:rPr lang="en-US" sz="2000" dirty="0"/>
              <a:t> </a:t>
            </a:r>
            <a:r>
              <a:rPr lang="en-US" sz="2000" dirty="0" err="1"/>
              <a:t>обучающегося</a:t>
            </a:r>
            <a:r>
              <a:rPr lang="en-US" sz="2000" dirty="0"/>
              <a:t>, </a:t>
            </a:r>
            <a:r>
              <a:rPr lang="en-US" sz="2000" dirty="0" err="1"/>
              <a:t>направленная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будущее</a:t>
            </a:r>
            <a:r>
              <a:rPr lang="en-US" sz="2000" dirty="0"/>
              <a:t>, </a:t>
            </a:r>
            <a:r>
              <a:rPr lang="en-US" sz="2000" dirty="0" err="1"/>
              <a:t>между</a:t>
            </a:r>
            <a:r>
              <a:rPr lang="en-US" sz="2000" dirty="0"/>
              <a:t> </a:t>
            </a:r>
            <a:r>
              <a:rPr lang="en-US" sz="2000" dirty="0" err="1"/>
              <a:t>траекторией</a:t>
            </a:r>
            <a:r>
              <a:rPr lang="en-US" sz="2000" dirty="0"/>
              <a:t> и </a:t>
            </a:r>
            <a:r>
              <a:rPr lang="en-US" sz="2000" dirty="0" err="1"/>
              <a:t>программой</a:t>
            </a:r>
            <a:r>
              <a:rPr lang="en-US" sz="2000" dirty="0"/>
              <a:t> </a:t>
            </a:r>
            <a:r>
              <a:rPr lang="en-US" sz="2000" dirty="0" err="1"/>
              <a:t>во</a:t>
            </a:r>
            <a:r>
              <a:rPr lang="en-US" sz="2000" dirty="0"/>
              <a:t> </a:t>
            </a:r>
            <a:r>
              <a:rPr lang="en-US" sz="2000" dirty="0" err="1"/>
              <a:t>временном</a:t>
            </a:r>
            <a:r>
              <a:rPr lang="en-US" sz="2000" dirty="0"/>
              <a:t> </a:t>
            </a:r>
            <a:r>
              <a:rPr lang="en-US" sz="2000" dirty="0" err="1"/>
              <a:t>отрезке</a:t>
            </a:r>
            <a:r>
              <a:rPr lang="en-US" sz="2000" dirty="0"/>
              <a:t> «</a:t>
            </a:r>
            <a:r>
              <a:rPr lang="en-US" sz="2000" dirty="0" err="1"/>
              <a:t>здесь</a:t>
            </a:r>
            <a:r>
              <a:rPr lang="en-US" sz="2000" dirty="0"/>
              <a:t> и </a:t>
            </a:r>
            <a:r>
              <a:rPr lang="en-US" sz="2000" dirty="0" err="1"/>
              <a:t>сейчас</a:t>
            </a:r>
            <a:r>
              <a:rPr lang="en-US" sz="2000" dirty="0"/>
              <a:t>», в </a:t>
            </a:r>
            <a:r>
              <a:rPr lang="en-US" sz="2000" dirty="0" err="1"/>
              <a:t>результате</a:t>
            </a:r>
            <a:r>
              <a:rPr lang="en-US" sz="2000" dirty="0"/>
              <a:t> </a:t>
            </a:r>
            <a:r>
              <a:rPr lang="en-US" sz="2000" dirty="0" err="1"/>
              <a:t>которого</a:t>
            </a:r>
            <a:r>
              <a:rPr lang="en-US" sz="2000" dirty="0"/>
              <a:t> </a:t>
            </a:r>
            <a:r>
              <a:rPr lang="en-US" sz="2000" dirty="0" err="1"/>
              <a:t>реализуется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CC6600"/>
                </a:solidFill>
              </a:rPr>
              <a:t>ИОМ</a:t>
            </a:r>
            <a:r>
              <a:rPr lang="en-US" sz="2000" dirty="0"/>
              <a:t>. </a:t>
            </a:r>
            <a:r>
              <a:rPr lang="en-US" sz="2000" dirty="0" err="1"/>
              <a:t>Он</a:t>
            </a:r>
            <a:r>
              <a:rPr lang="en-US" sz="2000" dirty="0"/>
              <a:t> </a:t>
            </a:r>
            <a:r>
              <a:rPr lang="en-US" sz="2000" dirty="0" err="1"/>
              <a:t>является</a:t>
            </a:r>
            <a:r>
              <a:rPr lang="en-US" sz="2000" dirty="0"/>
              <a:t> </a:t>
            </a:r>
            <a:r>
              <a:rPr lang="en-US" sz="2000" dirty="0" err="1"/>
              <a:t>частью</a:t>
            </a:r>
            <a:r>
              <a:rPr lang="en-US" sz="2000" dirty="0"/>
              <a:t> </a:t>
            </a:r>
            <a:r>
              <a:rPr lang="en-US" sz="2000" dirty="0" err="1"/>
              <a:t>индивидуальной</a:t>
            </a:r>
            <a:r>
              <a:rPr lang="en-US" sz="2000" dirty="0"/>
              <a:t> </a:t>
            </a:r>
            <a:r>
              <a:rPr lang="en-US" sz="2000" dirty="0" err="1"/>
              <a:t>образовательной</a:t>
            </a:r>
            <a:r>
              <a:rPr lang="en-US" sz="2000" dirty="0"/>
              <a:t> </a:t>
            </a:r>
            <a:r>
              <a:rPr lang="en-US" sz="2000" dirty="0" err="1"/>
              <a:t>программы</a:t>
            </a:r>
            <a:endParaRPr lang="en-US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E3567AE-E582-43E5-82EB-211B53106E3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862" y="1847303"/>
            <a:ext cx="6019331" cy="3160148"/>
          </a:xfrm>
          <a:prstGeom prst="rect">
            <a:avLst/>
          </a:prstGeom>
          <a:noFill/>
          <a:effectLst/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D23D850-33A8-4DF9-A17D-EBB3C8C78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19954A3-9DFD-4C44-94BA-B95130A3BA1C}" type="slidenum">
              <a:rPr lang="en-US">
                <a:solidFill>
                  <a:srgbClr val="303030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878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D4464D8-FD41-4EA2-9094-791BB1112F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B0DAC8FB-A162-44E3-A606-C855A03A5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21BDEC81-16A7-4451-B893-C15000083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14A1B69-F82D-4322-9669-42AC0CB70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678" y="0"/>
            <a:ext cx="11145980" cy="6870723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947162-82EA-4F84-80FD-F683C10F0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8404" y="306460"/>
            <a:ext cx="9212143" cy="807917"/>
          </a:xfrm>
        </p:spPr>
        <p:txBody>
          <a:bodyPr anchor="b"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тапы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тьюторского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сопровождения ИОП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EE59F1-CA1A-4883-B653-A11A6DEA9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2608" y="18288"/>
            <a:ext cx="475488" cy="475488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D57F1E4F-1CFF-5643-939E-217C01CDF565}" type="slidenum">
              <a:rPr lang="en-US" sz="900">
                <a:solidFill>
                  <a:schemeClr val="tx1">
                    <a:alpha val="70000"/>
                  </a:schemeClr>
                </a:solidFill>
              </a:rPr>
              <a:pPr algn="ctr">
                <a:spcAft>
                  <a:spcPts val="600"/>
                </a:spcAft>
              </a:pPr>
              <a:t>6</a:t>
            </a:fld>
            <a:endParaRPr lang="en-US" sz="900">
              <a:solidFill>
                <a:schemeClr val="tx1">
                  <a:alpha val="70000"/>
                </a:schemeClr>
              </a:solidFill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309318B6-2B89-4021-A805-7CDA326D54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9724802"/>
              </p:ext>
            </p:extLst>
          </p:nvPr>
        </p:nvGraphicFramePr>
        <p:xfrm>
          <a:off x="470698" y="1114377"/>
          <a:ext cx="10983962" cy="5347172"/>
        </p:xfrm>
        <a:graphic>
          <a:graphicData uri="http://schemas.openxmlformats.org/drawingml/2006/table">
            <a:tbl>
              <a:tblPr firstRow="1" firstCol="1" bandRow="1"/>
              <a:tblGrid>
                <a:gridCol w="66836">
                  <a:extLst>
                    <a:ext uri="{9D8B030D-6E8A-4147-A177-3AD203B41FA5}">
                      <a16:colId xmlns:a16="http://schemas.microsoft.com/office/drawing/2014/main" val="2005956666"/>
                    </a:ext>
                  </a:extLst>
                </a:gridCol>
                <a:gridCol w="2026373">
                  <a:extLst>
                    <a:ext uri="{9D8B030D-6E8A-4147-A177-3AD203B41FA5}">
                      <a16:colId xmlns:a16="http://schemas.microsoft.com/office/drawing/2014/main" val="3960515087"/>
                    </a:ext>
                  </a:extLst>
                </a:gridCol>
                <a:gridCol w="8890753">
                  <a:extLst>
                    <a:ext uri="{9D8B030D-6E8A-4147-A177-3AD203B41FA5}">
                      <a16:colId xmlns:a16="http://schemas.microsoft.com/office/drawing/2014/main" val="4083163892"/>
                    </a:ext>
                  </a:extLst>
                </a:gridCol>
              </a:tblGrid>
              <a:tr h="576264">
                <a:tc gridSpan="2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Этап построения и реализации ИОП</a:t>
                      </a:r>
                      <a:endParaRPr lang="ru-RU" sz="3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624" marR="27624" marT="13812" marB="1381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Функции тьютора</a:t>
                      </a:r>
                      <a:endParaRPr lang="ru-RU" sz="3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718" marR="20718" marT="28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8149580"/>
                  </a:ext>
                </a:extLst>
              </a:tr>
              <a:tr h="1193236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718" marR="20718" marT="28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Диагностический</a:t>
                      </a:r>
                      <a:endParaRPr lang="ru-RU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718" marR="20718" marT="28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200"/>
                        <a:buFontTx/>
                        <a:buNone/>
                      </a:pPr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Выявление индивидуальных особенностей </a:t>
                      </a:r>
                      <a:r>
                        <a:rPr lang="ru-RU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тьюторанта</a:t>
                      </a:r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(тип мышления, склонности, стиль обучения и т.д.). Проведение диагностических методик, направленных на выявление познавательных интересов </a:t>
                      </a:r>
                      <a:r>
                        <a:rPr lang="ru-RU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тьюторанта</a:t>
                      </a:r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, диагностика уровня: саморегуляции, обучаемости, </a:t>
                      </a:r>
                      <a:r>
                        <a:rPr lang="ru-RU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рефлексивности</a:t>
                      </a:r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и т.д. </a:t>
                      </a:r>
                    </a:p>
                  </a:txBody>
                  <a:tcPr marL="20718" marR="20718" marT="28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2033839"/>
                  </a:ext>
                </a:extLst>
              </a:tr>
              <a:tr h="1225527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718" marR="20718" marT="28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Проектировочный</a:t>
                      </a:r>
                      <a:endParaRPr lang="ru-RU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718" marR="20718" marT="28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Сопровождение построение индивидуальной образовательной программы </a:t>
                      </a:r>
                      <a:r>
                        <a:rPr lang="ru-RU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тьюторанта</a:t>
                      </a:r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 Тьютор должен уметь организовывать и поддерживать среду обучения в необходимом состоянии. Только нормально функционирующая среда будет способствовать включению студента в процесс обучения, она будет благотворно влиять на развитие мотивации для успешного продвижения и самореализации обучающегося.</a:t>
                      </a:r>
                    </a:p>
                  </a:txBody>
                  <a:tcPr marL="20718" marR="20718" marT="28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658199"/>
                  </a:ext>
                </a:extLst>
              </a:tr>
              <a:tr h="519265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718" marR="20718" marT="28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Реализационный</a:t>
                      </a:r>
                      <a:endParaRPr lang="ru-RU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718" marR="20718" marT="28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Процесс реализации ИОП никак не может обойтись без обратной связи между </a:t>
                      </a:r>
                      <a:r>
                        <a:rPr lang="ru-RU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тьюторантом</a:t>
                      </a:r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и тьютором, без контроля продвижения </a:t>
                      </a:r>
                      <a:r>
                        <a:rPr lang="ru-RU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тьюторанта</a:t>
                      </a:r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 marL="20718" marR="20718" marT="28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7316211"/>
                  </a:ext>
                </a:extLst>
              </a:tr>
              <a:tr h="82583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718" marR="20718" marT="28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Рефлексивный</a:t>
                      </a:r>
                      <a:endParaRPr lang="ru-RU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718" marR="20718" marT="28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Рефлексия позволяет тьютору осознанно планировать и контролировать свою деятельность, оценивать правильность своих действий, способствует поиску новых путей, необходимых для достижения цели. </a:t>
                      </a:r>
                    </a:p>
                  </a:txBody>
                  <a:tcPr marL="20718" marR="20718" marT="28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2447615"/>
                  </a:ext>
                </a:extLst>
              </a:tr>
              <a:tr h="82583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718" marR="20718" marT="28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Методический</a:t>
                      </a:r>
                      <a:endParaRPr lang="ru-RU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718" marR="20718" marT="28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Методическая функция </a:t>
                      </a:r>
                      <a:r>
                        <a:rPr lang="ru-RU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тьюторской</a:t>
                      </a:r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деятельности проявляется в создании тьютором необходимых организационно-педагогических условий для реализации ИОП студента.</a:t>
                      </a:r>
                    </a:p>
                  </a:txBody>
                  <a:tcPr marL="20718" marR="20718" marT="28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8243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8596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596D8B-2CDD-40B0-8102-88119C99D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9644" y="168812"/>
            <a:ext cx="8370276" cy="6184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одель тьюторского сопровождения ИОП в системе СПО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1A870A9C-9CF6-473B-BAE5-727BDCCB8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73382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4BF584B-AD44-491F-8065-70C266C9D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671" y="949233"/>
            <a:ext cx="4864638" cy="582777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86EE01-257A-453A-A024-F4359BE31D6C}"/>
              </a:ext>
            </a:extLst>
          </p:cNvPr>
          <p:cNvSpPr/>
          <p:nvPr/>
        </p:nvSpPr>
        <p:spPr>
          <a:xfrm>
            <a:off x="5974079" y="787236"/>
            <a:ext cx="5782491" cy="5611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Личностно-ориентированный подход к образованию в системе СПО является наиболее оптимальным для процесса индивидуализации, так как позволяет обеспечить развитие личности студента, поддержку его индивидуальности и наиболее полное удовлетворение образовательных, духовных, культурных, жизненных потребностей и запросов, предоставляет студенту свободу выбора содержания и путей получения образования. </a:t>
            </a:r>
          </a:p>
          <a:p>
            <a:pPr marL="228600" lvl="0" indent="-22860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ИОП (индивидуальная образовательная программа) в системе СПО состоит в том, чтобы раскрыть субъектный опыт студента и согласовать его с научными знаниями; обеспечить обучающемуся студенту право выбора источников знаний, желаемый им темп обучения и способы работы с учебными материалами. </a:t>
            </a:r>
          </a:p>
          <a:p>
            <a:pPr marL="228600" lvl="0" indent="-22860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ИОП направлена на достижение образовательных целей и задач, содержания образования, оценивание результатов обучения конкретного студента. </a:t>
            </a:r>
          </a:p>
        </p:txBody>
      </p:sp>
    </p:spTree>
    <p:extLst>
      <p:ext uri="{BB962C8B-B14F-4D97-AF65-F5344CB8AC3E}">
        <p14:creationId xmlns:p14="http://schemas.microsoft.com/office/powerpoint/2010/main" val="3626888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596D8B-2CDD-40B0-8102-88119C99D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491"/>
            <a:ext cx="10574141" cy="73152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ритерии и показатели эффективности осуществления тьюторского сопровождения индивидуальных образовательных программ в системе среднего профессионального образования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3">
            <a:extLst>
              <a:ext uri="{FF2B5EF4-FFF2-40B4-BE49-F238E27FC236}">
                <a16:creationId xmlns:a16="http://schemas.microsoft.com/office/drawing/2014/main" id="{28B2C686-6A61-49AE-8A70-5AD52DACFA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6214823"/>
              </p:ext>
            </p:extLst>
          </p:nvPr>
        </p:nvGraphicFramePr>
        <p:xfrm>
          <a:off x="534572" y="801858"/>
          <a:ext cx="11296357" cy="612190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10153">
                  <a:extLst>
                    <a:ext uri="{9D8B030D-6E8A-4147-A177-3AD203B41FA5}">
                      <a16:colId xmlns:a16="http://schemas.microsoft.com/office/drawing/2014/main" val="2981157452"/>
                    </a:ext>
                  </a:extLst>
                </a:gridCol>
                <a:gridCol w="1887252">
                  <a:extLst>
                    <a:ext uri="{9D8B030D-6E8A-4147-A177-3AD203B41FA5}">
                      <a16:colId xmlns:a16="http://schemas.microsoft.com/office/drawing/2014/main" val="2702529759"/>
                    </a:ext>
                  </a:extLst>
                </a:gridCol>
                <a:gridCol w="2614108">
                  <a:extLst>
                    <a:ext uri="{9D8B030D-6E8A-4147-A177-3AD203B41FA5}">
                      <a16:colId xmlns:a16="http://schemas.microsoft.com/office/drawing/2014/main" val="152541895"/>
                    </a:ext>
                  </a:extLst>
                </a:gridCol>
                <a:gridCol w="2583299">
                  <a:extLst>
                    <a:ext uri="{9D8B030D-6E8A-4147-A177-3AD203B41FA5}">
                      <a16:colId xmlns:a16="http://schemas.microsoft.com/office/drawing/2014/main" val="1832034800"/>
                    </a:ext>
                  </a:extLst>
                </a:gridCol>
                <a:gridCol w="2467990">
                  <a:extLst>
                    <a:ext uri="{9D8B030D-6E8A-4147-A177-3AD203B41FA5}">
                      <a16:colId xmlns:a16="http://schemas.microsoft.com/office/drawing/2014/main" val="3220346327"/>
                    </a:ext>
                  </a:extLst>
                </a:gridCol>
                <a:gridCol w="1333555">
                  <a:extLst>
                    <a:ext uri="{9D8B030D-6E8A-4147-A177-3AD203B41FA5}">
                      <a16:colId xmlns:a16="http://schemas.microsoft.com/office/drawing/2014/main" val="329221997"/>
                    </a:ext>
                  </a:extLst>
                </a:gridCol>
              </a:tblGrid>
              <a:tr h="22039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98" marR="20498" marT="5394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98" marR="20498" marT="539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Методики</a:t>
                      </a:r>
                    </a:p>
                  </a:txBody>
                  <a:tcPr marL="20498" marR="20498" marT="5394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Авторы</a:t>
                      </a:r>
                    </a:p>
                  </a:txBody>
                  <a:tcPr marL="20498" marR="20498" marT="5394" marB="0" anchor="ctr"/>
                </a:tc>
                <a:extLst>
                  <a:ext uri="{0D108BD9-81ED-4DB2-BD59-A6C34878D82A}">
                    <a16:rowId xmlns:a16="http://schemas.microsoft.com/office/drawing/2014/main" val="3901055628"/>
                  </a:ext>
                </a:extLst>
              </a:tr>
              <a:tr h="4608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 уровень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98" marR="20498" marT="539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уровень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98" marR="20498" marT="539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 уровень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98" marR="20498" marT="5394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98" marR="20498" marT="5394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455589"/>
                  </a:ext>
                </a:extLst>
              </a:tr>
              <a:tr h="24936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Мотивационно-ценностный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98" marR="20498" marT="5394" marB="0" vert="vert270" anchor="ctr"/>
                </a:tc>
                <a:tc>
                  <a:txBody>
                    <a:bodyPr/>
                    <a:lstStyle/>
                    <a:p>
                      <a:pPr marL="87313" lvl="0" indent="-87313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образовательной цели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7313" lvl="0" indent="-87313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видит себя в профессии и не проявляет интереса к профессии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7313" lvl="0" indent="-87313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имеет плана самостоятельной работы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98" marR="20498" marT="5394" marB="0"/>
                </a:tc>
                <a:tc>
                  <a:txBody>
                    <a:bodyPr/>
                    <a:lstStyle/>
                    <a:p>
                      <a:pPr marL="87313" lvl="0" indent="-87313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Ставит перед собой образовательную цель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7313" lvl="0" indent="-87313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Проявляет интерес к профессии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7313" lvl="0" indent="-87313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Выстраивает план самостоятельной работы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98" marR="20498" marT="5394" marB="0"/>
                </a:tc>
                <a:tc>
                  <a:txBody>
                    <a:bodyPr/>
                    <a:lstStyle/>
                    <a:p>
                      <a:pPr marL="87313" lvl="0" indent="-87313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Ставит перед собой образовательную цель и прорисовывает к ней путь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7313" lvl="0" indent="-87313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Профессионально самоопределился, проявляет высокий интерес к профессии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7313" lvl="0" indent="-87313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Выстраивает план самостоятельной работы и следует ему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98" marR="20498" marT="5394" marB="0"/>
                </a:tc>
                <a:tc>
                  <a:txBody>
                    <a:bodyPr/>
                    <a:lstStyle/>
                    <a:p>
                      <a:pPr marL="87313" lvl="0" indent="-87313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Колесо жизненного баланса; Опросник «Цель-Средство-Результат» (ЦСР), разработанный А. А.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Кармановым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 </a:t>
                      </a:r>
                    </a:p>
                    <a:p>
                      <a:pPr marL="87313" lvl="0" indent="-87313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Опросник Способность к самоуправлению (ССУ) Н. М.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Пейсахова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87313" lvl="0" indent="-87313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Беседы; </a:t>
                      </a:r>
                    </a:p>
                    <a:p>
                      <a:pPr marL="87313" lvl="0" indent="-87313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Наблюдения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/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98" marR="20498" marT="5394" marB="0"/>
                </a:tc>
                <a:tc>
                  <a:txBody>
                    <a:bodyPr/>
                    <a:lstStyle/>
                    <a:p>
                      <a:pPr marL="87313" lvl="0" indent="-87313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Япаров, Д.А.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Ильмушкин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Г.М. </a:t>
                      </a:r>
                    </a:p>
                    <a:p>
                      <a:pPr marL="87313" lvl="0" indent="-87313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Лазунова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Н. Н.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/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98" marR="20498" marT="5394" marB="0"/>
                </a:tc>
                <a:extLst>
                  <a:ext uri="{0D108BD9-81ED-4DB2-BD59-A6C34878D82A}">
                    <a16:rowId xmlns:a16="http://schemas.microsoft.com/office/drawing/2014/main" val="3339244686"/>
                  </a:ext>
                </a:extLst>
              </a:tr>
              <a:tr h="13747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Когнитивный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98" marR="20498" marT="5394" marB="0" vert="vert270" anchor="ctr"/>
                </a:tc>
                <a:tc>
                  <a:txBody>
                    <a:bodyPr/>
                    <a:lstStyle/>
                    <a:p>
                      <a:pPr marL="87313" lvl="0" indent="-87313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познавательного интереса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7313" lvl="0" indent="-87313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потребности в приобретении новых знаний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98" marR="20498" marT="5394" marB="0"/>
                </a:tc>
                <a:tc>
                  <a:txBody>
                    <a:bodyPr/>
                    <a:lstStyle/>
                    <a:p>
                      <a:pPr marL="87313" lvl="0" indent="-87313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систематическое проявление познавательного интереса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7313" lvl="0" indent="-87313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Проявляется потребности в приобретении новых знаний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7313" lvl="0" indent="-87313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образовательных мероприятиях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98" marR="20498" marT="5394" marB="0"/>
                </a:tc>
                <a:tc>
                  <a:txBody>
                    <a:bodyPr/>
                    <a:lstStyle/>
                    <a:p>
                      <a:pPr marL="87313" lvl="0" indent="-87313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Активное проявление познавательного интереса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7313" lvl="0" indent="-87313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Проявляется систематически потребности в приобретении новых знаний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7313" lvl="0" indent="-87313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Проявляет инициативу к участию в образовательных мероприятиях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98" marR="20498" marT="5394" marB="0"/>
                </a:tc>
                <a:tc>
                  <a:txBody>
                    <a:bodyPr/>
                    <a:lstStyle/>
                    <a:p>
                      <a:pPr marL="87313" lvl="0" indent="-87313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Атлас карт</a:t>
                      </a:r>
                    </a:p>
                    <a:p>
                      <a:pPr marL="87313" lvl="0" indent="-87313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Портфолио</a:t>
                      </a:r>
                    </a:p>
                    <a:p>
                      <a:pPr marL="87313" lvl="0" indent="-87313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Наблюдение;</a:t>
                      </a:r>
                    </a:p>
                    <a:p>
                      <a:pPr marL="87313" lvl="0" indent="-87313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Беседы</a:t>
                      </a:r>
                    </a:p>
                  </a:txBody>
                  <a:tcPr marL="20498" marR="20498" marT="5394" marB="0"/>
                </a:tc>
                <a:tc>
                  <a:txBody>
                    <a:bodyPr/>
                    <a:lstStyle/>
                    <a:p>
                      <a:pPr marL="87313" lvl="0" indent="-87313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Лазунова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Н. Н.</a:t>
                      </a:r>
                    </a:p>
                    <a:p>
                      <a:pPr marL="87313" lvl="0" indent="-87313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Крапивина, Б. Д. </a:t>
                      </a:r>
                    </a:p>
                  </a:txBody>
                  <a:tcPr marL="20498" marR="20498" marT="5394" marB="0"/>
                </a:tc>
                <a:extLst>
                  <a:ext uri="{0D108BD9-81ED-4DB2-BD59-A6C34878D82A}">
                    <a16:rowId xmlns:a16="http://schemas.microsoft.com/office/drawing/2014/main" val="2629478023"/>
                  </a:ext>
                </a:extLst>
              </a:tr>
              <a:tr h="15722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Рефлексивный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98" marR="20498" marT="5394" marB="0" vert="vert270" anchor="ctr"/>
                </a:tc>
                <a:tc>
                  <a:txBody>
                    <a:bodyPr/>
                    <a:lstStyle/>
                    <a:p>
                      <a:pPr marL="87313" lvl="0" indent="-87313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Остановка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7313" lvl="0" indent="-87313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Фиксация затруднений в деятельности, общении и мышлении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114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98" marR="20498" marT="5394" marB="0"/>
                </a:tc>
                <a:tc>
                  <a:txBody>
                    <a:bodyPr/>
                    <a:lstStyle/>
                    <a:p>
                      <a:pPr marL="87313" lvl="0" indent="-87313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Остановка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7313" lvl="0" indent="-87313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Фиксация затруднений в деятельности, общении и мышлении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7313" lvl="0" indent="-87313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Критическое осмысление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7313" lvl="0" indent="-87313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Поиск причин в себе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98" marR="20498" marT="5394" marB="0"/>
                </a:tc>
                <a:tc>
                  <a:txBody>
                    <a:bodyPr/>
                    <a:lstStyle/>
                    <a:p>
                      <a:pPr marL="87313" lvl="0" indent="-87313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Остановка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7313" lvl="0" indent="-87313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Фиксация затруднений в деятельности, общении и мышлении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7313" lvl="0" indent="-87313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Критическое осмысление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7313" lvl="0" indent="-87313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Поиск причин в себе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7313" lvl="0" indent="-87313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Вводит новую норму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7313" lvl="0" indent="-87313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Пробует вновь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98" marR="20498" marT="5394" marB="0"/>
                </a:tc>
                <a:tc>
                  <a:txBody>
                    <a:bodyPr/>
                    <a:lstStyle/>
                    <a:p>
                      <a:pPr marL="87313" lvl="0" indent="-87313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Опросник рефлексивности А. В. Карпова </a:t>
                      </a:r>
                    </a:p>
                    <a:p>
                      <a:pPr marL="87313" marR="0" lvl="0" indent="-87313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Атлас карт</a:t>
                      </a:r>
                    </a:p>
                    <a:p>
                      <a:pPr marL="87313" lvl="0" indent="-87313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Рефлексивное эссе</a:t>
                      </a:r>
                    </a:p>
                    <a:p>
                      <a:pPr marL="87313" lvl="0" indent="-87313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Беседы</a:t>
                      </a:r>
                    </a:p>
                    <a:p>
                      <a:pPr marL="87313" lvl="0" indent="-87313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Наблюдение</a:t>
                      </a:r>
                    </a:p>
                  </a:txBody>
                  <a:tcPr marL="20498" marR="20498" marT="5394" marB="0"/>
                </a:tc>
                <a:tc>
                  <a:txBody>
                    <a:bodyPr/>
                    <a:lstStyle/>
                    <a:p>
                      <a:pPr marL="87313" lvl="0" indent="-87313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Калашникова, С. В. </a:t>
                      </a:r>
                    </a:p>
                    <a:p>
                      <a:pPr marL="87313" lvl="0" indent="-87313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Шорина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А. В. </a:t>
                      </a:r>
                    </a:p>
                  </a:txBody>
                  <a:tcPr marL="20498" marR="20498" marT="5394" marB="0"/>
                </a:tc>
                <a:extLst>
                  <a:ext uri="{0D108BD9-81ED-4DB2-BD59-A6C34878D82A}">
                    <a16:rowId xmlns:a16="http://schemas.microsoft.com/office/drawing/2014/main" val="2404805299"/>
                  </a:ext>
                </a:extLst>
              </a:tr>
            </a:tbl>
          </a:graphicData>
        </a:graphic>
      </p:graphicFrame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1A870A9C-9CF6-473B-BAE5-727BDCCB8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9141" y="6208939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246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80AE4592-BD71-47F8-8971-5E220D7305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7655307"/>
              </p:ext>
            </p:extLst>
          </p:nvPr>
        </p:nvGraphicFramePr>
        <p:xfrm>
          <a:off x="426720" y="1323439"/>
          <a:ext cx="11304730" cy="54041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6333">
                  <a:extLst>
                    <a:ext uri="{9D8B030D-6E8A-4147-A177-3AD203B41FA5}">
                      <a16:colId xmlns:a16="http://schemas.microsoft.com/office/drawing/2014/main" val="3901500114"/>
                    </a:ext>
                  </a:extLst>
                </a:gridCol>
                <a:gridCol w="9668397">
                  <a:extLst>
                    <a:ext uri="{9D8B030D-6E8A-4147-A177-3AD203B41FA5}">
                      <a16:colId xmlns:a16="http://schemas.microsoft.com/office/drawing/2014/main" val="377732952"/>
                    </a:ext>
                  </a:extLst>
                </a:gridCol>
              </a:tblGrid>
              <a:tr h="35392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622573"/>
                  </a:ext>
                </a:extLst>
              </a:tr>
              <a:tr h="126821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Мотивационно-ценностный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98" marR="20498" marT="5394" marB="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2000" b="1" i="1" dirty="0">
                          <a:solidFill>
                            <a:srgbClr val="CC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Тьюториал «Образовательная картография»</a:t>
                      </a:r>
                      <a:r>
                        <a:rPr lang="ru-RU" sz="2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где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Разработано 12 личностно-ресурсных карт;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Проведена беседа с каждым тьюторантом по дальнейшей работе с картой;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Проведена рефлексия с каждым тьюторантом.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55391"/>
                  </a:ext>
                </a:extLst>
              </a:tr>
              <a:tr h="156314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Когнитивный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98" marR="20498" marT="5394" marB="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2000" b="1" i="1" dirty="0">
                          <a:solidFill>
                            <a:srgbClr val="CC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Занятие теме «Профессиональные компетенции», </a:t>
                      </a:r>
                      <a:r>
                        <a:rPr lang="ru-RU" sz="2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где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Каждый тьюторант разработал (выбрал и обосновал) 8 компетенций;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Составлено 12 карт «Колесо баланса» (по компетенциям)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Проведена рефлексия и беседа с каждым тьюторантом по дальнейшим действиям в развитии выбранных компетенций.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8308201"/>
                  </a:ext>
                </a:extLst>
              </a:tr>
              <a:tr h="156314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Рефлексивный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98" marR="20498" marT="5394" marB="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2000" b="1" i="1" dirty="0">
                          <a:solidFill>
                            <a:srgbClr val="CC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Тьюториал «Рефлексия в образовании», </a:t>
                      </a:r>
                      <a:r>
                        <a:rPr lang="ru-RU" sz="2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где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Разработано 12 рефлексивных карт «Люди – Места – События – Продукты»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Заполнено и проработано 12 матриц интересов «Хочу-Могу-Надо»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Проведена рефлексия и беседа с каждым тьюторантом по дальнейшей работе с картой и матрицей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5736609"/>
                  </a:ext>
                </a:extLst>
              </a:tr>
              <a:tr h="496847">
                <a:tc gridSpan="2"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800" b="1" kern="1200" dirty="0">
                          <a:solidFill>
                            <a:srgbClr val="CC66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контрольном этапе организовано мероприятие по представлению </a:t>
                      </a:r>
                      <a:r>
                        <a:rPr lang="ru-RU" sz="1800" b="1" i="1" kern="1200" dirty="0">
                          <a:solidFill>
                            <a:srgbClr val="CC66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«Портфолио достижений».</a:t>
                      </a:r>
                    </a:p>
                  </a:txBody>
                  <a:tcPr marL="20498" marR="20498" marT="5394" marB="0" anchor="ctr"/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499886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D5C1EFE-00BC-4815-97A4-D0E34D719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4366" y="6173787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11AB65-5DF1-4B90-B3D6-789EC67542B6}"/>
              </a:ext>
            </a:extLst>
          </p:cNvPr>
          <p:cNvSpPr txBox="1"/>
          <p:nvPr/>
        </p:nvSpPr>
        <p:spPr>
          <a:xfrm>
            <a:off x="337625" y="0"/>
            <a:ext cx="112099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ля реализации тьюторского сопровождения ИОП была проведена корректировка программы дисциплины «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планирования профессиональной деятельности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(ТППД) для студентов по направлению Экономика и бухгалтерский учет (по отраслям). </a:t>
            </a:r>
          </a:p>
          <a:p>
            <a:pPr algn="ctr"/>
            <a:r>
              <a:rPr lang="ru-RU" sz="2000" b="1" dirty="0">
                <a:solidFill>
                  <a:srgbClr val="CC66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Результаты реализации программы ТППД группы 3Б ПОЧУ ВГКК ПКС</a:t>
            </a:r>
            <a:endParaRPr lang="ru-RU" b="1" dirty="0">
              <a:solidFill>
                <a:srgbClr val="CC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9679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18383</TotalTime>
  <Words>1800</Words>
  <Application>Microsoft Office PowerPoint</Application>
  <PresentationFormat>Широкоэкранный</PresentationFormat>
  <Paragraphs>162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Times New Roman</vt:lpstr>
      <vt:lpstr>Тема Office</vt:lpstr>
      <vt:lpstr>Сопровождение студентов СПО тьюторскими средствами в аудиторной и во внеаудиторной работе</vt:lpstr>
      <vt:lpstr>Презентация PowerPoint</vt:lpstr>
      <vt:lpstr>Сущность тьюторского сопровождения в современной системе профессионального образования </vt:lpstr>
      <vt:lpstr>Сущность тьюторского сопровождения в современной системе профессионального образования </vt:lpstr>
      <vt:lpstr>В тьюторском сопровождении существует несколько моделей сопровождения, неотъемлемо связанных друг с другом: «индивидуальный образовательный маршрут» (ИОМ), «индивидуальная образовательная траектория» (ИОТ) и «индивидуальная образовательная программа» (ИОП)</vt:lpstr>
      <vt:lpstr>Этапы тьюторского сопровождения ИОП</vt:lpstr>
      <vt:lpstr>   Модель тьюторского сопровождения ИОП в системе СПО   </vt:lpstr>
      <vt:lpstr> Критерии и показатели эффективности осуществления тьюторского сопровождения индивидуальных образовательных программ в системе среднего профессионального образования  </vt:lpstr>
      <vt:lpstr>Презентация PowerPoint</vt:lpstr>
      <vt:lpstr>Выявление уровня готовности студентов СПО группы 3Б ПОЧУ ВГКК ПКС к построению и реализации индивидуальных образовательных программ</vt:lpstr>
      <vt:lpstr>Положительные результаты по косвенным признакам  (из12 студентов): </vt:lpstr>
      <vt:lpstr>Список литературы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Гуманитарная экспертиза</dc:title>
  <dc:creator>Оксана Кузнецова</dc:creator>
  <cp:lastModifiedBy>79046290830</cp:lastModifiedBy>
  <cp:revision>204</cp:revision>
  <dcterms:created xsi:type="dcterms:W3CDTF">2015-11-04T10:56:19Z</dcterms:created>
  <dcterms:modified xsi:type="dcterms:W3CDTF">2023-03-27T00:11:58Z</dcterms:modified>
</cp:coreProperties>
</file>