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" r:id="rId2"/>
    <p:sldId id="283" r:id="rId3"/>
    <p:sldId id="271" r:id="rId4"/>
    <p:sldId id="263" r:id="rId5"/>
    <p:sldId id="272" r:id="rId6"/>
    <p:sldId id="273" r:id="rId7"/>
    <p:sldId id="281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dir007@mail.ru" TargetMode="External"/><Relationship Id="rId1" Type="http://schemas.openxmlformats.org/officeDocument/2006/relationships/hyperlink" Target="mailto:tamara.borovkova@gmail.com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dir007@mail.ru" TargetMode="External"/><Relationship Id="rId1" Type="http://schemas.openxmlformats.org/officeDocument/2006/relationships/hyperlink" Target="mailto:tamara.borovkova@gmail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8C2602-8874-4174-824C-B736FA3E6CB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A9CA6EA-5DBD-4C2E-9316-A7883720A33F}">
      <dgm:prSet/>
      <dgm:spPr/>
      <dgm:t>
        <a:bodyPr/>
        <a:lstStyle/>
        <a:p>
          <a:r>
            <a:rPr lang="ru-RU"/>
            <a:t>Боровкова Тамара Ивановна </a:t>
          </a:r>
          <a:r>
            <a:rPr lang="en-US">
              <a:hlinkClick xmlns:r="http://schemas.openxmlformats.org/officeDocument/2006/relationships" r:id="rId1"/>
            </a:rPr>
            <a:t>tamara.borovkova@gmail.com</a:t>
          </a:r>
          <a:r>
            <a:rPr lang="en-US"/>
            <a:t> </a:t>
          </a:r>
        </a:p>
      </dgm:t>
    </dgm:pt>
    <dgm:pt modelId="{42E6300C-6D2C-42B8-AD83-E37BAEBE3D2B}" type="parTrans" cxnId="{ADF79BC0-E3E4-4A49-96C7-E5F5FB04B9E0}">
      <dgm:prSet/>
      <dgm:spPr/>
      <dgm:t>
        <a:bodyPr/>
        <a:lstStyle/>
        <a:p>
          <a:endParaRPr lang="en-US"/>
        </a:p>
      </dgm:t>
    </dgm:pt>
    <dgm:pt modelId="{E598F065-7AFC-46C1-AD3E-1B55F8FBE09E}" type="sibTrans" cxnId="{ADF79BC0-E3E4-4A49-96C7-E5F5FB04B9E0}">
      <dgm:prSet/>
      <dgm:spPr/>
      <dgm:t>
        <a:bodyPr/>
        <a:lstStyle/>
        <a:p>
          <a:endParaRPr lang="en-US"/>
        </a:p>
      </dgm:t>
    </dgm:pt>
    <dgm:pt modelId="{0CF846C8-1BA2-412C-AC7C-909D00390956}">
      <dgm:prSet/>
      <dgm:spPr/>
      <dgm:t>
        <a:bodyPr/>
        <a:lstStyle/>
        <a:p>
          <a:r>
            <a:rPr lang="ru-RU"/>
            <a:t>Лавриненко Татьяна Дмитриевна </a:t>
          </a:r>
          <a:r>
            <a:rPr lang="en-US" b="0" i="0">
              <a:hlinkClick xmlns:r="http://schemas.openxmlformats.org/officeDocument/2006/relationships" r:id="rId2"/>
            </a:rPr>
            <a:t>dir007@mail.ru</a:t>
          </a:r>
          <a:endParaRPr lang="en-US"/>
        </a:p>
      </dgm:t>
    </dgm:pt>
    <dgm:pt modelId="{59119E06-95BF-4971-B4C5-B24EBD0BD0A0}" type="parTrans" cxnId="{067FCA3F-6182-4B84-9B59-CF9BD27F1E3D}">
      <dgm:prSet/>
      <dgm:spPr/>
      <dgm:t>
        <a:bodyPr/>
        <a:lstStyle/>
        <a:p>
          <a:endParaRPr lang="en-US"/>
        </a:p>
      </dgm:t>
    </dgm:pt>
    <dgm:pt modelId="{7B3BE0AD-7B73-4641-A7E2-71A45A620DEC}" type="sibTrans" cxnId="{067FCA3F-6182-4B84-9B59-CF9BD27F1E3D}">
      <dgm:prSet/>
      <dgm:spPr/>
      <dgm:t>
        <a:bodyPr/>
        <a:lstStyle/>
        <a:p>
          <a:endParaRPr lang="en-US"/>
        </a:p>
      </dgm:t>
    </dgm:pt>
    <dgm:pt modelId="{B5FF1537-5874-4095-80B5-C539FAFB4412}" type="pres">
      <dgm:prSet presAssocID="{3A8C2602-8874-4174-824C-B736FA3E6CB4}" presName="linear" presStyleCnt="0">
        <dgm:presLayoutVars>
          <dgm:animLvl val="lvl"/>
          <dgm:resizeHandles val="exact"/>
        </dgm:presLayoutVars>
      </dgm:prSet>
      <dgm:spPr/>
    </dgm:pt>
    <dgm:pt modelId="{3B0D82BE-8F9E-4A62-8C0D-600C6F4EEDCA}" type="pres">
      <dgm:prSet presAssocID="{CA9CA6EA-5DBD-4C2E-9316-A7883720A33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5692EB0-95A1-4920-A558-A76AD0089C35}" type="pres">
      <dgm:prSet presAssocID="{E598F065-7AFC-46C1-AD3E-1B55F8FBE09E}" presName="spacer" presStyleCnt="0"/>
      <dgm:spPr/>
    </dgm:pt>
    <dgm:pt modelId="{FD57733B-219E-4123-83EE-AD3430960D11}" type="pres">
      <dgm:prSet presAssocID="{0CF846C8-1BA2-412C-AC7C-909D0039095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67FCA3F-6182-4B84-9B59-CF9BD27F1E3D}" srcId="{3A8C2602-8874-4174-824C-B736FA3E6CB4}" destId="{0CF846C8-1BA2-412C-AC7C-909D00390956}" srcOrd="1" destOrd="0" parTransId="{59119E06-95BF-4971-B4C5-B24EBD0BD0A0}" sibTransId="{7B3BE0AD-7B73-4641-A7E2-71A45A620DEC}"/>
    <dgm:cxn modelId="{DAE9B157-5859-42EC-B870-780746A16A13}" type="presOf" srcId="{3A8C2602-8874-4174-824C-B736FA3E6CB4}" destId="{B5FF1537-5874-4095-80B5-C539FAFB4412}" srcOrd="0" destOrd="0" presId="urn:microsoft.com/office/officeart/2005/8/layout/vList2"/>
    <dgm:cxn modelId="{123995A6-269F-4F9C-B6F0-D3DDF9A76EC6}" type="presOf" srcId="{CA9CA6EA-5DBD-4C2E-9316-A7883720A33F}" destId="{3B0D82BE-8F9E-4A62-8C0D-600C6F4EEDCA}" srcOrd="0" destOrd="0" presId="urn:microsoft.com/office/officeart/2005/8/layout/vList2"/>
    <dgm:cxn modelId="{ADF79BC0-E3E4-4A49-96C7-E5F5FB04B9E0}" srcId="{3A8C2602-8874-4174-824C-B736FA3E6CB4}" destId="{CA9CA6EA-5DBD-4C2E-9316-A7883720A33F}" srcOrd="0" destOrd="0" parTransId="{42E6300C-6D2C-42B8-AD83-E37BAEBE3D2B}" sibTransId="{E598F065-7AFC-46C1-AD3E-1B55F8FBE09E}"/>
    <dgm:cxn modelId="{976222CD-9A75-478C-9F61-D454AB8ABB97}" type="presOf" srcId="{0CF846C8-1BA2-412C-AC7C-909D00390956}" destId="{FD57733B-219E-4123-83EE-AD3430960D11}" srcOrd="0" destOrd="0" presId="urn:microsoft.com/office/officeart/2005/8/layout/vList2"/>
    <dgm:cxn modelId="{C93DDEA7-F2B5-4414-8C46-5EFDA76C8C4D}" type="presParOf" srcId="{B5FF1537-5874-4095-80B5-C539FAFB4412}" destId="{3B0D82BE-8F9E-4A62-8C0D-600C6F4EEDCA}" srcOrd="0" destOrd="0" presId="urn:microsoft.com/office/officeart/2005/8/layout/vList2"/>
    <dgm:cxn modelId="{D5C1270A-54B4-4E3B-9307-831F350D5FDC}" type="presParOf" srcId="{B5FF1537-5874-4095-80B5-C539FAFB4412}" destId="{55692EB0-95A1-4920-A558-A76AD0089C35}" srcOrd="1" destOrd="0" presId="urn:microsoft.com/office/officeart/2005/8/layout/vList2"/>
    <dgm:cxn modelId="{2AEFD440-6DE1-4031-849C-9882020D3F45}" type="presParOf" srcId="{B5FF1537-5874-4095-80B5-C539FAFB4412}" destId="{FD57733B-219E-4123-83EE-AD3430960D1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D82BE-8F9E-4A62-8C0D-600C6F4EEDCA}">
      <dsp:nvSpPr>
        <dsp:cNvPr id="0" name=""/>
        <dsp:cNvSpPr/>
      </dsp:nvSpPr>
      <dsp:spPr>
        <a:xfrm>
          <a:off x="0" y="1268423"/>
          <a:ext cx="6263640" cy="1432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/>
            <a:t>Боровкова Тамара Ивановна </a:t>
          </a:r>
          <a:r>
            <a:rPr lang="en-US" sz="3600" kern="1200">
              <a:hlinkClick xmlns:r="http://schemas.openxmlformats.org/officeDocument/2006/relationships" r:id="rId1"/>
            </a:rPr>
            <a:t>tamara.borovkova@gmail.com</a:t>
          </a:r>
          <a:r>
            <a:rPr lang="en-US" sz="3600" kern="1200"/>
            <a:t> </a:t>
          </a:r>
        </a:p>
      </dsp:txBody>
      <dsp:txXfrm>
        <a:off x="69908" y="1338331"/>
        <a:ext cx="6123824" cy="1292264"/>
      </dsp:txXfrm>
    </dsp:sp>
    <dsp:sp modelId="{FD57733B-219E-4123-83EE-AD3430960D11}">
      <dsp:nvSpPr>
        <dsp:cNvPr id="0" name=""/>
        <dsp:cNvSpPr/>
      </dsp:nvSpPr>
      <dsp:spPr>
        <a:xfrm>
          <a:off x="0" y="2804184"/>
          <a:ext cx="6263640" cy="14320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/>
            <a:t>Лавриненко Татьяна Дмитриевна </a:t>
          </a:r>
          <a:r>
            <a:rPr lang="en-US" sz="3600" b="0" i="0" kern="1200">
              <a:hlinkClick xmlns:r="http://schemas.openxmlformats.org/officeDocument/2006/relationships" r:id="rId2"/>
            </a:rPr>
            <a:t>dir007@mail.ru</a:t>
          </a:r>
          <a:endParaRPr lang="en-US" sz="3600" kern="1200"/>
        </a:p>
      </dsp:txBody>
      <dsp:txXfrm>
        <a:off x="69908" y="2874092"/>
        <a:ext cx="6123824" cy="1292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B7F4F-BAE3-4F0C-91B0-6DC944EC3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0B8D81-3733-4E5A-A7DE-BA50F5489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BD5920-5499-40F2-979F-C5E393690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7A4FAB-5AED-4C6E-9CA3-6D1FEF0D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FD1A9-A621-4B11-882A-972167AD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9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0A29C-7937-4376-92C4-9A6C6B51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676024-1BD3-4573-91C3-8E8779708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A05EA1-EE6F-49FB-B0D9-283B03EB3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1F2193-DFCC-41A6-85B5-263B9E07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ACF203-CC05-4B2F-97EB-C10C9B182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74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C9311A-6617-4862-8B9F-597337957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4E108A-698A-4CF4-A4E8-754498CE0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61C186-BDB1-442E-989D-4B1D18C9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D8A1D7-20FD-4307-99A1-16DBB87D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5A72C1-C702-41A7-87A5-E566EEB8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9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5580F-C608-47D1-93FC-55DDA72F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B598E5-AB5D-40FE-A80E-5C70245A9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FA9F9A-0CB4-4567-BD5B-A5701232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BE5011-1486-49C4-A582-F02F9705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6B2FC2-D95D-40BB-9442-88EE451F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04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DF2352-8AD3-400D-BFB4-E29DD399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9C3AEA-1AF8-4602-A213-D1F5D0B43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0572CA-B9B7-4A72-9426-D80878B7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4C3C4E-CD08-4D34-9510-68E295FB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E35AF4-A977-4DF6-BEF0-6B9F168D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1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CD3EE-8683-4017-8F45-E10CCF1D9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7704C9-34C5-40AD-88FC-2348AE140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9FC9B0-2620-4E85-BB6A-47140CE92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53E78C-C218-4EE6-B387-D57B6402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F9655F-0FF9-47F2-A653-91BD6243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0A20A3-98CA-4867-BB8D-5FFB10ED0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6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80129-2725-42AC-9191-F6D871D7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01316C-3626-468C-98A1-902DB27E1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7B4345-C345-4B6F-93BD-2EC618A3A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AC352D-21EA-4CC6-B0F2-84E716768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89FA2A-FE8C-4AF3-B1D8-566ED2CC1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A40F83-ABC8-47FE-871F-749F115E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CBA624-2F91-4B86-AF44-CF6DA47B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1AD205-B8FD-4BC2-BB8C-904F951D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4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974D1-45FF-480B-BE82-359499C3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412B6DF-95D1-4E1A-97F6-794CEB0D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DADF28-8C47-4FDA-8037-D560BE137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1F491D-F4EA-4FF4-8827-B3ED26BB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51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4932ADB-248A-480F-8719-D992CA128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45563F-9B3E-4F02-8F57-0A2FD211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26205A-B2EA-48E5-ACD8-A45764F6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8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B89ED6-B304-4331-B0E1-45DC42359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A8630-E85D-4D51-BD90-50D684E15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EFD9E3-EC29-403F-B85F-EE8B3477E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308CB1-02E0-41C1-A29E-CF77F3AF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B9E8B5-9E0C-434F-BB6C-8F77D7EB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8AFD01-6054-444B-ABD4-6A426C8D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42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A73A2-9EDC-47A7-B792-35C350F4B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3E1ADF1-C75E-4898-9D27-7F07B4562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5BB22B-D3DE-44BD-8BCE-CE55B544B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754067-983C-493B-B141-D25B08AA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004074-2E93-4AB1-B347-93F802224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DBEF1E-9873-4B49-9A90-7EA6DEA3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82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D8703-E0A4-40C6-A46D-9F8FC6432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74646D-5416-48EA-88A4-1CDB3DD3C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5799A7-3585-45A0-BDAE-A223D0609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E8D9-A204-4FEE-A7A8-3C72BDAF26DC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4238D5-5055-4EAC-BB61-9328C1259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92147B-D6FD-42DB-8CE2-453B73B35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C429-3CBB-445C-B64D-3D522CA24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51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0" y="3232229"/>
            <a:ext cx="12192000" cy="809557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ПК для преподавателей 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сопровождение образовательного процесса в вузе»</a:t>
            </a:r>
            <a:endParaRPr lang="ru-RU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4041786"/>
            <a:ext cx="5805581" cy="16186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Боровкова Тамара Ивановна,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доцент, сертифицированный МТА тьютор;</a:t>
            </a:r>
            <a:endParaRPr lang="ru-RU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Лавриненко Татьяна Дмитриевна.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к.п.н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доцент, сертифицированный МТА тьютор, члены Межрегиональной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тьюторской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ассоциации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39" b="17023"/>
          <a:stretch/>
        </p:blipFill>
        <p:spPr>
          <a:xfrm>
            <a:off x="4170583" y="116069"/>
            <a:ext cx="4098940" cy="202229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76085" y="2614200"/>
            <a:ext cx="9039828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V Дальневосточный фестиваль «Педагогическая весна»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0079" y="6031095"/>
            <a:ext cx="261184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28 - 30 марта 2023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программы пов квал\Программы 2023\Пед весна 2023\r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623" y="208542"/>
            <a:ext cx="2428277" cy="150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4" y="754434"/>
            <a:ext cx="3982979" cy="100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0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DFB6B-4BBB-4764-9F53-0350B518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ru-RU" sz="43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Оценивание итогового проекта проводится по следующим пунктам: 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B74FDF-6BBB-48E9-B7EA-6B7A95D3A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 lnSpcReduction="10000"/>
          </a:bodyPr>
          <a:lstStyle/>
          <a:p>
            <a:pPr indent="0">
              <a:spcAft>
                <a:spcPts val="800"/>
              </a:spcAft>
              <a:buNone/>
              <a:tabLst>
                <a:tab pos="270510" algn="l"/>
              </a:tabLst>
            </a:pPr>
            <a:endParaRPr lang="ru-RU" sz="1700" dirty="0">
              <a:solidFill>
                <a:schemeClr val="tx1">
                  <a:alpha val="8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Степень выполнения задания индивидуального проекта.  </a:t>
            </a:r>
            <a:endParaRPr lang="ru-RU" sz="20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Степень соответствия логики индивидуального проекта общему замыслу коллективного (группового) проекта.  </a:t>
            </a:r>
            <a:endParaRPr lang="ru-RU" sz="20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20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Требования к рефлексии образовательного эффекта индивидуального проекта. </a:t>
            </a:r>
            <a:endParaRPr lang="ru-RU" sz="20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800"/>
              </a:spcAft>
              <a:buNone/>
              <a:tabLst>
                <a:tab pos="270510" algn="l"/>
              </a:tabLst>
            </a:pPr>
            <a:r>
              <a:rPr lang="ru-RU" sz="17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Наличие каждого пункта оценивается по шкале от 0 до 2: </a:t>
            </a:r>
            <a:endParaRPr lang="ru-RU" sz="17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  <a:tabLst>
                <a:tab pos="270510" algn="l"/>
              </a:tabLst>
            </a:pPr>
            <a:r>
              <a:rPr lang="ru-RU" sz="17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«Не реализовано» - 0 баллов; </a:t>
            </a:r>
            <a:endParaRPr lang="ru-RU" sz="17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  <a:tabLst>
                <a:tab pos="270510" algn="l"/>
              </a:tabLst>
            </a:pPr>
            <a:r>
              <a:rPr lang="ru-RU" sz="17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«Реализовано, но не в полном объеме»- 1 балл;</a:t>
            </a:r>
            <a:endParaRPr lang="ru-RU" sz="17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  <a:tabLst>
                <a:tab pos="270510" algn="l"/>
              </a:tabLst>
            </a:pPr>
            <a:r>
              <a:rPr lang="ru-RU" sz="1700" dirty="0">
                <a:solidFill>
                  <a:schemeClr val="tx1">
                    <a:alpha val="8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«Реализовано в полном объеме»- 2 балла.</a:t>
            </a:r>
            <a:endParaRPr lang="ru-RU" sz="1700" dirty="0">
              <a:solidFill>
                <a:schemeClr val="tx1">
                  <a:alpha val="8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86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BD361-D82A-452A-84CF-33DB51091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br>
              <a:rPr lang="ru-RU" sz="2400" b="1" kern="10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Нормативное регулирование образовательной деятельности: </a:t>
            </a:r>
            <a:br>
              <a:rPr lang="ru-RU" sz="240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40BFEE-8525-4CDA-96FE-C051C40C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ru-RU" sz="22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Нормативно-правовое обеспечение образовательного процесса: ФЗ РФ «Об образовании», ФГОС, профессиональные стандарты «Педагог», «Специалист в области воспитания». Стратегические направления развития системы образования в части индивидуализации образовательного процесса.</a:t>
            </a:r>
            <a:endParaRPr lang="ru-RU" sz="2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" indent="-1270">
              <a:spcAft>
                <a:spcPts val="800"/>
              </a:spcAft>
            </a:pPr>
            <a:r>
              <a:rPr lang="ru-RU" sz="2200" kern="1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Нормативно-правовые основы тьюторской деятельности: профессия «тьютор», квалификационные характеристики должностей работников образования (должность – тьютор).</a:t>
            </a:r>
            <a:endParaRPr lang="ru-RU" sz="2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2985008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35490E-5A24-4981-8550-1171E3C65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br>
              <a:rPr lang="ru-RU" sz="2400" b="1" kern="10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Педагогическое сопровождение реализации обучающимися индивидуальных образовательных маршрутов, проектов:</a:t>
            </a:r>
            <a:br>
              <a:rPr lang="ru-RU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41B1A6-FD91-40F6-9C0B-2020EA6B8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ru-RU" sz="24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Методы педагогической диагностики для выявления индивидуальных познавательных потребностей обучающихся и их проблем.</a:t>
            </a:r>
            <a:endParaRPr lang="ru-RU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" indent="-1270">
              <a:spcAft>
                <a:spcPts val="800"/>
              </a:spcAft>
            </a:pPr>
            <a:r>
              <a:rPr lang="ru-RU" sz="2400" kern="1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Основные этапы деятельности тьютора.</a:t>
            </a:r>
            <a:endParaRPr lang="ru-RU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" indent="-1270">
              <a:spcAft>
                <a:spcPts val="800"/>
              </a:spcAft>
            </a:pPr>
            <a:r>
              <a:rPr lang="ru-RU" sz="2400" kern="1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Тьюторское сопровождение на разных ступенях образования.</a:t>
            </a:r>
            <a:endParaRPr lang="ru-RU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4284768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43704-FFD8-4E5C-A27A-F3D025B0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br>
              <a:rPr lang="ru-RU" sz="2400" b="1" kern="10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Организация образовательной среды для реализации обучающимися индивидуальных образовательных маршрутов, проектов:</a:t>
            </a:r>
            <a:br>
              <a:rPr lang="ru-RU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1A54BE-AC7A-471D-9389-B1856A4E7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marL="1270" indent="-1270">
              <a:spcAft>
                <a:spcPts val="800"/>
              </a:spcAft>
            </a:pPr>
            <a:r>
              <a:rPr lang="ru-RU" sz="2400" kern="10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Образовательная среда и образовательное пространство. Вариативность, выбор образовательных ресурсов.</a:t>
            </a:r>
            <a:endParaRPr lang="ru-RU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" indent="-1270">
              <a:spcAft>
                <a:spcPts val="800"/>
              </a:spcAft>
            </a:pPr>
            <a:r>
              <a:rPr lang="ru-RU" sz="2400" kern="1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Проектирование открытой, вариативной образовательной среды образовательной организации.</a:t>
            </a:r>
            <a:endParaRPr lang="ru-RU" sz="24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04832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F740F8-A64A-4986-A9AF-2AD58F05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br>
              <a:rPr lang="ru-RU" sz="2400" b="1" kern="10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Организационно-методическое обеспечение реализации обучающимися индивидуальных образовательных маршрутов, проектов:</a:t>
            </a:r>
            <a:br>
              <a:rPr lang="ru-RU" sz="24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08528-2C25-4BE0-8DEB-BBCE208DF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marL="1270" indent="-1270">
              <a:spcAft>
                <a:spcPts val="800"/>
              </a:spcAft>
            </a:pPr>
            <a:r>
              <a:rPr lang="ru-RU" sz="2200" kern="10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2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Разработка и подбор методических средств для разработки и реализации обучающимся индивидуальных образовательных маршрутов, учебных планов, проектов.</a:t>
            </a:r>
            <a:endParaRPr lang="ru-RU" sz="2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" indent="-1270">
              <a:spcAft>
                <a:spcPts val="800"/>
              </a:spcAft>
            </a:pPr>
            <a:r>
              <a:rPr lang="ru-RU" sz="2200" kern="1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Подходы к анализу качества и эффективности используемых методических, дидактических и диагностических средств в целях индивидуализации образовательного процесса.</a:t>
            </a:r>
            <a:endParaRPr lang="ru-RU" sz="2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" indent="-1270">
              <a:spcAft>
                <a:spcPts val="800"/>
              </a:spcAft>
            </a:pPr>
            <a:r>
              <a:rPr lang="ru-RU" sz="2200" kern="1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kern="1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Методические, дидактические и диагностические средства выявления качества образовательной среды и формирования открытой, вариативной, избыточной образовательной среды.</a:t>
            </a:r>
            <a:endParaRPr lang="ru-RU" sz="22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65195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6693B-834E-420C-AE2C-D8346C3C4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ru-RU" sz="6000">
                <a:latin typeface="Arial" panose="020B0604020202020204" pitchFamily="34" charset="0"/>
                <a:cs typeface="Arial" panose="020B0604020202020204" pitchFamily="34" charset="0"/>
              </a:rPr>
              <a:t>Контакты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5D84EFE8-C53A-44C4-B289-D1B42CF69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Объект 2">
            <a:extLst>
              <a:ext uri="{FF2B5EF4-FFF2-40B4-BE49-F238E27FC236}">
                <a16:creationId xmlns:a16="http://schemas.microsoft.com/office/drawing/2014/main" id="{EC9361EB-C26F-48E6-8D21-7117E2B79D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79445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33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3FF56-C621-41C8-8461-20774A86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182221"/>
            <a:ext cx="3808611" cy="5032311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Тьюторское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сопровождение индивидуальной образовательной программы  –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AEE13-B732-4265-98EF-251FE4352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876" y="478575"/>
            <a:ext cx="6140656" cy="5937215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это 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педагогическая деятельность по сопровождению процессов формирования и реализации ИОП; включает: </a:t>
            </a:r>
          </a:p>
          <a:p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а) выявление образовательного запроса (интереса)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тьюторанта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помощь в постановке образовательных целей, </a:t>
            </a:r>
          </a:p>
          <a:p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б) организацию проектирования образовательной деятельности, в т.ч. анализ и поиск образовательных ресурсов,</a:t>
            </a:r>
          </a:p>
          <a:p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в) содействие в реализации проекта образовательной деятельности в образовательной среде, </a:t>
            </a:r>
          </a:p>
          <a:p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г) организацию рефлексии и проектирования следующего шага в образовании.</a:t>
            </a:r>
          </a:p>
          <a:p>
            <a:pPr>
              <a:spcBef>
                <a:spcPts val="0"/>
              </a:spcBef>
            </a:pPr>
            <a:endParaRPr lang="ru-RU" sz="2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Тьюторство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– это практика поддержки процесса самообразования, происходящая путем передачи отрефлексированного опыта самообразования.</a:t>
            </a:r>
          </a:p>
          <a:p>
            <a:pPr>
              <a:spcBef>
                <a:spcPts val="0"/>
              </a:spcBef>
            </a:pPr>
            <a:endParaRPr lang="ru-RU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Тьютор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специалист, который создает условия для формирования индивидуальной образовательной программы (ИОП) и сопровождает ее реализацию. </a:t>
            </a:r>
          </a:p>
          <a:p>
            <a:endParaRPr lang="ru-RU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9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BCF07-0307-4F0B-A37A-9197E1A35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ru-RU" sz="3300" spc="-1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Сущность человеческого «Я» – это не только пути, </a:t>
            </a:r>
            <a:br>
              <a:rPr lang="ru-RU" sz="3300" spc="-1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300" spc="-1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которые выбирает человек, </a:t>
            </a:r>
            <a:br>
              <a:rPr lang="ru-RU" sz="3300" spc="-1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3300" spc="-1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 и иерархия всех осознанных возможностей.</a:t>
            </a:r>
            <a:r>
              <a:rPr lang="ru-RU" sz="3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3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11FFC7-449C-4238-94D1-00D7B0C9D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811" y="577061"/>
            <a:ext cx="6506497" cy="6100079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«Осуществление возможностей есть движение из прошлого в будущее, </a:t>
            </a:r>
            <a:r>
              <a:rPr lang="ru-RU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происходящее в огромном, но не безбрежном пространстве возможностей». </a:t>
            </a:r>
          </a:p>
          <a:p>
            <a:pPr>
              <a:spcAft>
                <a:spcPts val="800"/>
              </a:spcAft>
            </a:pPr>
            <a:r>
              <a:rPr lang="ru-RU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Тьютор работает с Будущим. Поэтому </a:t>
            </a:r>
            <a:r>
              <a:rPr lang="ru-RU" sz="24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пространство развития</a:t>
            </a:r>
            <a:r>
              <a:rPr lang="ru-RU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образовательной среде организации проектируется как движение обучающегося, прежде всего, в </a:t>
            </a:r>
            <a:r>
              <a:rPr lang="ru-RU" sz="24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свое Будущее</a:t>
            </a:r>
            <a:r>
              <a:rPr lang="ru-RU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которое он творит самостоятельно, как </a:t>
            </a:r>
            <a:r>
              <a:rPr lang="ru-RU" sz="24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систему выстроенных последовательно пространств реализации возможностей и превращения их в действительность. </a:t>
            </a:r>
          </a:p>
          <a:p>
            <a:endParaRPr lang="ru-RU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8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651E308-2FCF-41F2-B390-734EDD60C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08" y="107274"/>
            <a:ext cx="11810583" cy="664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0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F82E9-0A8F-42EC-8577-921CFD22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ru-RU" sz="3100" b="1">
                <a:latin typeface="Arial" panose="020B0604020202020204" pitchFamily="34" charset="0"/>
                <a:cs typeface="Arial" panose="020B0604020202020204" pitchFamily="34" charset="0"/>
              </a:rPr>
              <a:t>Цель реализации программы «Тьюторское сопровождение образовательного процесса»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8EE216-3C17-4554-98ED-F870D4EDB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indent="540385" algn="just">
              <a:spcAft>
                <a:spcPts val="8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развитие и совершенствование у слушателей профессиональных компетенций педагогов для реализации принципа индивидуализации в образовании, формирование специальных компетенций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тьюторского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сопровождения построения и реализации индивидуальной образовательной программы обучающихся.</a:t>
            </a:r>
          </a:p>
          <a:p>
            <a:pPr>
              <a:spcAft>
                <a:spcPts val="800"/>
              </a:spcAft>
            </a:pPr>
            <a:r>
              <a:rPr lang="ru-RU" sz="2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 обучения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72 часа 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sz="20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 обучения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очная (с применением методов дистанционного обучения)</a:t>
            </a:r>
          </a:p>
          <a:p>
            <a:pPr>
              <a:spcAft>
                <a:spcPts val="800"/>
              </a:spcAft>
            </a:pP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Документ об образовании: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удостоверение о повышении квалификации.</a:t>
            </a:r>
          </a:p>
          <a:p>
            <a:pPr>
              <a:spcAft>
                <a:spcPts val="80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1E547-C214-4CB0-9FEA-91D02BD6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br>
              <a:rPr lang="ru-RU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направлена на совершенствование (получение) следующих профессиональных компетенций:</a:t>
            </a:r>
            <a:br>
              <a:rPr lang="ru-RU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3EEE3D-4FB8-4DD9-9691-475BC9297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0282" y="643467"/>
            <a:ext cx="5658249" cy="5571065"/>
          </a:xfrm>
        </p:spPr>
        <p:txBody>
          <a:bodyPr anchor="ctr">
            <a:normAutofit/>
          </a:bodyPr>
          <a:lstStyle/>
          <a:p>
            <a:pPr indent="450215">
              <a:spcAft>
                <a:spcPts val="80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способность слушателей к освоению новой деятельности и самоопределению относительно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тьюторства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как ресурса для </a:t>
            </a:r>
            <a:r>
              <a:rPr lang="ru-RU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тьюторского</a:t>
            </a: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сопровождения участников образовательных программ и развития собственной профессиональной деятельности;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способность использовать теоретические основы </a:t>
            </a:r>
            <a:r>
              <a:rPr lang="ru-RU" sz="2000" spc="-1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тьюторства</a:t>
            </a:r>
            <a:r>
              <a:rPr lang="ru-RU" sz="2000" spc="-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индивидуализации в процессах модернизации;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>
              <a:spcAft>
                <a:spcPts val="800"/>
              </a:spcAft>
            </a:pPr>
            <a:r>
              <a:rPr lang="ru-R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способность проектировать</a:t>
            </a:r>
            <a:r>
              <a:rPr lang="ru-RU" sz="2000" spc="-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апробировать сценарии использования технологий </a:t>
            </a:r>
            <a:r>
              <a:rPr lang="ru-RU" sz="2000" spc="-1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тьюторской</a:t>
            </a:r>
            <a:r>
              <a:rPr lang="ru-RU" sz="2000" spc="-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деятельности для развития своей профессиональной практики.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3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4F519EA-836C-4E21-87EE-CE7AB018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7BFBF-C1DB-43E8-B295-4BD1F277A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В профессиональный стандарт «Специалист в области воспитания»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833A70A-9722-46F0-A5EB-C72F78747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0E424FCE-3213-4BEE-A1E8-B7E8AEA5A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5EE95433-383A-45BD-BFCA-833B8F0AE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2">
              <a:extLst>
                <a:ext uri="{FF2B5EF4-FFF2-40B4-BE49-F238E27FC236}">
                  <a16:creationId xmlns:a16="http://schemas.microsoft.com/office/drawing/2014/main" id="{2EEA944D-C4D5-48D7-804D-86BE8AFC8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F3FCE305-3F55-48BF-8549-01E0364C8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23D7F518-6C41-4C3F-9060-C9FE0B1D4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2">
              <a:extLst>
                <a:ext uri="{FF2B5EF4-FFF2-40B4-BE49-F238E27FC236}">
                  <a16:creationId xmlns:a16="http://schemas.microsoft.com/office/drawing/2014/main" id="{3B93E94B-19C7-49C9-A135-582F72B1A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59">
              <a:extLst>
                <a:ext uri="{FF2B5EF4-FFF2-40B4-BE49-F238E27FC236}">
                  <a16:creationId xmlns:a16="http://schemas.microsoft.com/office/drawing/2014/main" id="{FEF28287-3D78-44FC-8C53-70755EAF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2E8ECBA7-D5B5-48AD-9108-4EB4FB5AA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69CDB17F-9370-4BDB-AF7D-0C10664AF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65D03FDE-4254-4CCB-ACA1-CCF9ED99A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2">
              <a:extLst>
                <a:ext uri="{FF2B5EF4-FFF2-40B4-BE49-F238E27FC236}">
                  <a16:creationId xmlns:a16="http://schemas.microsoft.com/office/drawing/2014/main" id="{406E5C16-E87A-48D6-808A-4E99A9FA2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DD6696B0-7715-471B-835A-DA4F6E0B5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2">
              <a:extLst>
                <a:ext uri="{FF2B5EF4-FFF2-40B4-BE49-F238E27FC236}">
                  <a16:creationId xmlns:a16="http://schemas.microsoft.com/office/drawing/2014/main" id="{7B7BE224-1A69-42AA-9C1C-29ADE08B2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F4CBB296-B6FF-43BA-A2F1-471A7D6A3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7B9B8F5E-97B1-4CC6-A25F-0406AF9F8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2">
              <a:extLst>
                <a:ext uri="{FF2B5EF4-FFF2-40B4-BE49-F238E27FC236}">
                  <a16:creationId xmlns:a16="http://schemas.microsoft.com/office/drawing/2014/main" id="{9EB4DAA2-343C-4239-A2B2-D2412770B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8D6B2AAD-8F5E-4D57-B2E6-7DBB7953C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9CE95F93-6BC5-4616-9F8D-B941B4B8F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A8C3D8DE-DC76-487C-8C2A-7684D5C9E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56088CB5-E2A8-49A4-8AB5-6D5463E03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2">
              <a:extLst>
                <a:ext uri="{FF2B5EF4-FFF2-40B4-BE49-F238E27FC236}">
                  <a16:creationId xmlns:a16="http://schemas.microsoft.com/office/drawing/2014/main" id="{372F50F8-8B88-48EF-B21C-B5B264262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37008499-DF9A-4230-BE00-35B862316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BCEE48F0-E436-451D-A5FE-0D818D19E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6852656E-1E8F-41F9-900D-8E8CC1B2B9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489DA605-39DD-45FD-9796-12A36B23B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Объект 2">
            <a:extLst>
              <a:ext uri="{FF2B5EF4-FFF2-40B4-BE49-F238E27FC236}">
                <a16:creationId xmlns:a16="http://schemas.microsoft.com/office/drawing/2014/main" id="{228BFA82-223A-4ABA-ADDE-A5F3BDDE5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734" y="750307"/>
            <a:ext cx="5481060" cy="5586984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ru-RU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обобщенная трудовая функция «</a:t>
            </a:r>
            <a:r>
              <a:rPr lang="ru-RU" sz="17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тьюторское</a:t>
            </a:r>
            <a:r>
              <a:rPr lang="ru-RU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сопровождение обучающихся» </a:t>
            </a:r>
            <a:r>
              <a:rPr lang="ru-RU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входит как функциональная карта профессиональной деятельности и включает в себя:</a:t>
            </a:r>
            <a:endParaRPr lang="ru-RU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ru-RU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сопровождение реализации обучающимися </a:t>
            </a:r>
            <a:r>
              <a:rPr lang="ru-RU" sz="17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индивидуальных образовательных маршрутов, проектов;</a:t>
            </a:r>
            <a:r>
              <a:rPr lang="ru-RU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ru-RU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организацию образовательной среды;</a:t>
            </a:r>
            <a:endParaRPr lang="ru-RU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ru-RU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организационно-методическое обеспечение для их реализации обучающимися.</a:t>
            </a:r>
            <a:endParaRPr lang="ru-RU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spcAft>
                <a:spcPts val="800"/>
              </a:spcAft>
              <a:buNone/>
            </a:pPr>
            <a:r>
              <a:rPr lang="ru-RU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Эти три содержательные линии определили логику разработки программы повышения квалификации «</a:t>
            </a:r>
            <a:r>
              <a:rPr lang="ru-RU" sz="17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Тьюторское</a:t>
            </a:r>
            <a:r>
              <a:rPr lang="ru-RU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сопровождение в образовании».</a:t>
            </a:r>
            <a:endParaRPr lang="ru-RU" sz="17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27521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4EC89-ABAA-47FA-8036-00FE7C45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ru-RU" sz="4600" b="1">
                <a:latin typeface="Arial" panose="020B0604020202020204" pitchFamily="34" charset="0"/>
                <a:cs typeface="Arial" panose="020B0604020202020204" pitchFamily="34" charset="0"/>
              </a:rPr>
              <a:t>Формы итоговой аттестации</a:t>
            </a:r>
            <a:br>
              <a:rPr lang="ru-RU" sz="4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6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915BE8-3992-4B7B-BA12-D3D0E22AB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ru-RU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Итоговая аттестация слушателей проводится в форме защиты созданного индивидуально во время обучения образовательного продукта, либо индивидуального модуля коллективного проекта. </a:t>
            </a:r>
          </a:p>
          <a:p>
            <a:pPr indent="0"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ru-RU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 индивидуальным проектом понимается разработка и представление проекта </a:t>
            </a:r>
            <a:r>
              <a:rPr lang="ru-RU" sz="2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тьюторского</a:t>
            </a:r>
            <a:r>
              <a:rPr lang="ru-RU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сопровождения школьников. </a:t>
            </a:r>
          </a:p>
          <a:p>
            <a:pPr indent="0"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ru-RU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результатам итоговой аттестации слушатель получает оценку «зачтено» или «не зачтено». </a:t>
            </a:r>
            <a:endParaRPr lang="ru-RU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5107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2B2B78F-38B8-4C6F-8D3C-051B61F35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343561"/>
              </p:ext>
            </p:extLst>
          </p:nvPr>
        </p:nvGraphicFramePr>
        <p:xfrm>
          <a:off x="705893" y="643467"/>
          <a:ext cx="10780214" cy="568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3864390">
                  <a:extLst>
                    <a:ext uri="{9D8B030D-6E8A-4147-A177-3AD203B41FA5}">
                      <a16:colId xmlns:a16="http://schemas.microsoft.com/office/drawing/2014/main" val="3577421159"/>
                    </a:ext>
                  </a:extLst>
                </a:gridCol>
                <a:gridCol w="6915824">
                  <a:extLst>
                    <a:ext uri="{9D8B030D-6E8A-4147-A177-3AD203B41FA5}">
                      <a16:colId xmlns:a16="http://schemas.microsoft.com/office/drawing/2014/main" val="3474502774"/>
                    </a:ext>
                  </a:extLst>
                </a:gridCol>
              </a:tblGrid>
              <a:tr h="5007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(освоенные компетенции)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32" marR="821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показатели оценки результата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32" marR="82132" marT="0" marB="0" anchor="ctr"/>
                </a:tc>
                <a:extLst>
                  <a:ext uri="{0D108BD9-81ED-4DB2-BD59-A6C34878D82A}">
                    <a16:rowId xmlns:a16="http://schemas.microsoft.com/office/drawing/2014/main" val="2670657884"/>
                  </a:ext>
                </a:extLst>
              </a:tr>
              <a:tr h="31632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и представление индивидуального проекта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тьюторского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сопровождения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школьников</a:t>
                      </a:r>
                    </a:p>
                  </a:txBody>
                  <a:tcPr marL="82132" marR="82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сформирована маршрутная карта шагов проектирования индивидуального проекта;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сформулирована логика проекта, ожидаемые результаты и способы их демонстрации;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осуществлено обоснование этапов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тьюторского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сопровождения построения индивидуальной образовательной программы;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продемонстрировано наличие образовательного эффекта от осуществленной научной практики: проживание нового опыта пробных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тьюторских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действий, развитие компетенций, в том числе, рефлексивно-феноменологической (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самопонимания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актуализация формирования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тьюторской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позиции в решении образовательных задач.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32" marR="82132" marT="0" marB="0"/>
                </a:tc>
                <a:extLst>
                  <a:ext uri="{0D108BD9-81ED-4DB2-BD59-A6C34878D82A}">
                    <a16:rowId xmlns:a16="http://schemas.microsoft.com/office/drawing/2014/main" val="570082686"/>
                  </a:ext>
                </a:extLst>
              </a:tr>
              <a:tr h="19070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пробных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тьюторских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действий (картирование образовательных ресурсов с учетом выявленного у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тьюторанта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запроса на построение индивидуальной образовательной программы или маршрута)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32" marR="8213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представлены рефлексивное эссе по результатам пробных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тьюторских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действий;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представлены карты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тьюторантов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представлены инструментарий и методики для оценки качества деятельности по проектированию индивидуальной образовательной программы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132" marR="82132" marT="0" marB="0"/>
                </a:tc>
                <a:extLst>
                  <a:ext uri="{0D108BD9-81ED-4DB2-BD59-A6C34878D82A}">
                    <a16:rowId xmlns:a16="http://schemas.microsoft.com/office/drawing/2014/main" val="2035310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731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955</Words>
  <Application>Microsoft Office PowerPoint</Application>
  <PresentationFormat>Широкоэкранный</PresentationFormat>
  <Paragraphs>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Тьюторское сопровождение индивидуальной образовательной программы  –</vt:lpstr>
      <vt:lpstr>Сущность человеческого «Я» – это не только пути,  которые выбирает человек,  но и иерархия всех осознанных возможностей. </vt:lpstr>
      <vt:lpstr>Презентация PowerPoint</vt:lpstr>
      <vt:lpstr>Цель реализации программы «Тьюторское сопровождение образовательного процесса» </vt:lpstr>
      <vt:lpstr> Программа направлена на совершенствование (получение) следующих профессиональных компетенций: </vt:lpstr>
      <vt:lpstr>В профессиональный стандарт «Специалист в области воспитания» </vt:lpstr>
      <vt:lpstr>Формы итоговой аттестации </vt:lpstr>
      <vt:lpstr>Презентация PowerPoint</vt:lpstr>
      <vt:lpstr>Оценивание итогового проекта проводится по следующим пунктам: </vt:lpstr>
      <vt:lpstr> 1. Нормативное регулирование образовательной деятельности:  </vt:lpstr>
      <vt:lpstr> 2. Педагогическое сопровождение реализации обучающимися индивидуальных образовательных маршрутов, проектов: </vt:lpstr>
      <vt:lpstr> 3. Организация образовательной среды для реализации обучающимися индивидуальных образовательных маршрутов, проектов: </vt:lpstr>
      <vt:lpstr> 4. Организационно-методическое обеспечение реализации обучающимися индивидуальных образовательных маршрутов, проектов: 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Боровкова Тамара Ивановна</dc:creator>
  <cp:lastModifiedBy>79046290830</cp:lastModifiedBy>
  <cp:revision>40</cp:revision>
  <dcterms:created xsi:type="dcterms:W3CDTF">2020-11-09T12:48:16Z</dcterms:created>
  <dcterms:modified xsi:type="dcterms:W3CDTF">2023-03-26T23:58:33Z</dcterms:modified>
</cp:coreProperties>
</file>