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57" r:id="rId5"/>
    <p:sldId id="265" r:id="rId6"/>
    <p:sldId id="259" r:id="rId7"/>
    <p:sldId id="270" r:id="rId8"/>
    <p:sldId id="268" r:id="rId9"/>
    <p:sldId id="269" r:id="rId10"/>
    <p:sldId id="261" r:id="rId11"/>
    <p:sldId id="266" r:id="rId12"/>
    <p:sldId id="262" r:id="rId13"/>
    <p:sldId id="260" r:id="rId14"/>
    <p:sldId id="263" r:id="rId15"/>
    <p:sldId id="264"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5B8FB3C-E1C8-4141-A496-01CB9C2A9C1F}" type="datetimeFigureOut">
              <a:rPr lang="ru-RU" smtClean="0"/>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387030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B8FB3C-E1C8-4141-A496-01CB9C2A9C1F}" type="datetimeFigureOut">
              <a:rPr lang="ru-RU" smtClean="0"/>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376770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B8FB3C-E1C8-4141-A496-01CB9C2A9C1F}" type="datetimeFigureOut">
              <a:rPr lang="ru-RU" smtClean="0"/>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287387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B8FB3C-E1C8-4141-A496-01CB9C2A9C1F}" type="datetimeFigureOut">
              <a:rPr lang="ru-RU" smtClean="0"/>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428095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B8FB3C-E1C8-4141-A496-01CB9C2A9C1F}" type="datetimeFigureOut">
              <a:rPr lang="ru-RU" smtClean="0"/>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153288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5B8FB3C-E1C8-4141-A496-01CB9C2A9C1F}" type="datetimeFigureOut">
              <a:rPr lang="ru-RU" smtClean="0"/>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243659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5B8FB3C-E1C8-4141-A496-01CB9C2A9C1F}" type="datetimeFigureOut">
              <a:rPr lang="ru-RU" smtClean="0"/>
              <a:t>25.03.2024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421262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5B8FB3C-E1C8-4141-A496-01CB9C2A9C1F}" type="datetimeFigureOut">
              <a:rPr lang="ru-RU" smtClean="0"/>
              <a:t>25.03.2024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3966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B8FB3C-E1C8-4141-A496-01CB9C2A9C1F}" type="datetimeFigureOut">
              <a:rPr lang="ru-RU" smtClean="0"/>
              <a:t>25.03.2024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24886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5B8FB3C-E1C8-4141-A496-01CB9C2A9C1F}" type="datetimeFigureOut">
              <a:rPr lang="ru-RU" smtClean="0"/>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360294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5B8FB3C-E1C8-4141-A496-01CB9C2A9C1F}" type="datetimeFigureOut">
              <a:rPr lang="ru-RU" smtClean="0"/>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9E7AAA-8C5F-46DF-96D7-2CECB67D67B6}" type="slidenum">
              <a:rPr lang="ru-RU" smtClean="0"/>
              <a:t>‹#›</a:t>
            </a:fld>
            <a:endParaRPr lang="ru-RU"/>
          </a:p>
        </p:txBody>
      </p:sp>
    </p:spTree>
    <p:extLst>
      <p:ext uri="{BB962C8B-B14F-4D97-AF65-F5344CB8AC3E}">
        <p14:creationId xmlns:p14="http://schemas.microsoft.com/office/powerpoint/2010/main" val="66358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8FB3C-E1C8-4141-A496-01CB9C2A9C1F}" type="datetimeFigureOut">
              <a:rPr lang="ru-RU" smtClean="0"/>
              <a:t>25.03.2024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E7AAA-8C5F-46DF-96D7-2CECB67D67B6}" type="slidenum">
              <a:rPr lang="ru-RU" smtClean="0"/>
              <a:t>‹#›</a:t>
            </a:fld>
            <a:endParaRPr lang="ru-RU"/>
          </a:p>
        </p:txBody>
      </p:sp>
    </p:spTree>
    <p:extLst>
      <p:ext uri="{BB962C8B-B14F-4D97-AF65-F5344CB8AC3E}">
        <p14:creationId xmlns:p14="http://schemas.microsoft.com/office/powerpoint/2010/main" val="1185064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nut_belan@mail.r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315369" y="494606"/>
            <a:ext cx="1970259" cy="1979885"/>
          </a:xfrm>
          <a:prstGeom prst="rect">
            <a:avLst/>
          </a:prstGeom>
        </p:spPr>
      </p:pic>
      <p:pic>
        <p:nvPicPr>
          <p:cNvPr id="6" name="Рисунок 5"/>
          <p:cNvPicPr>
            <a:picLocks noChangeAspect="1"/>
          </p:cNvPicPr>
          <p:nvPr/>
        </p:nvPicPr>
        <p:blipFill>
          <a:blip r:embed="rId3"/>
          <a:stretch>
            <a:fillRect/>
          </a:stretch>
        </p:blipFill>
        <p:spPr>
          <a:xfrm>
            <a:off x="5550013" y="308716"/>
            <a:ext cx="2410631" cy="2410631"/>
          </a:xfrm>
          <a:prstGeom prst="rect">
            <a:avLst/>
          </a:prstGeom>
        </p:spPr>
      </p:pic>
      <p:pic>
        <p:nvPicPr>
          <p:cNvPr id="7" name="Рисунок 6"/>
          <p:cNvPicPr>
            <a:picLocks noChangeAspect="1"/>
          </p:cNvPicPr>
          <p:nvPr/>
        </p:nvPicPr>
        <p:blipFill>
          <a:blip r:embed="rId4"/>
          <a:stretch>
            <a:fillRect/>
          </a:stretch>
        </p:blipFill>
        <p:spPr>
          <a:xfrm>
            <a:off x="8143206" y="727080"/>
            <a:ext cx="3786056" cy="1747411"/>
          </a:xfrm>
          <a:prstGeom prst="rect">
            <a:avLst/>
          </a:prstGeom>
        </p:spPr>
      </p:pic>
      <p:sp>
        <p:nvSpPr>
          <p:cNvPr id="8" name="Заголовок 7"/>
          <p:cNvSpPr>
            <a:spLocks noGrp="1"/>
          </p:cNvSpPr>
          <p:nvPr>
            <p:ph type="ctrTitle"/>
          </p:nvPr>
        </p:nvSpPr>
        <p:spPr>
          <a:xfrm>
            <a:off x="1139025" y="2910918"/>
            <a:ext cx="9452114" cy="1132523"/>
          </a:xfrm>
        </p:spPr>
        <p:txBody>
          <a:bodyPr>
            <a:noAutofit/>
          </a:bodyPr>
          <a:lstStyle/>
          <a:p>
            <a:r>
              <a:rPr lang="ru-RU" sz="2800" b="1" dirty="0" smtClean="0">
                <a:solidFill>
                  <a:schemeClr val="accent2"/>
                </a:solidFill>
              </a:rPr>
              <a:t>ТЬЮТОРСКОЕ СОПРОВОЖДЕНИЕ </a:t>
            </a:r>
            <a:br>
              <a:rPr lang="ru-RU" sz="2800" b="1" dirty="0" smtClean="0">
                <a:solidFill>
                  <a:schemeClr val="accent2"/>
                </a:solidFill>
              </a:rPr>
            </a:br>
            <a:r>
              <a:rPr lang="ru-RU" sz="2800" b="1" dirty="0" smtClean="0">
                <a:solidFill>
                  <a:schemeClr val="accent2"/>
                </a:solidFill>
              </a:rPr>
              <a:t>САМООБРАЗОВАНИЯ СТАРШЕКЛАССНИКОВ</a:t>
            </a:r>
            <a:endParaRPr lang="ru-RU" sz="4000" b="1" dirty="0">
              <a:solidFill>
                <a:schemeClr val="accent2"/>
              </a:solidFill>
            </a:endParaRPr>
          </a:p>
        </p:txBody>
      </p:sp>
      <p:sp>
        <p:nvSpPr>
          <p:cNvPr id="9" name="Подзаголовок 8"/>
          <p:cNvSpPr>
            <a:spLocks noGrp="1"/>
          </p:cNvSpPr>
          <p:nvPr>
            <p:ph type="subTitle" idx="1"/>
          </p:nvPr>
        </p:nvSpPr>
        <p:spPr>
          <a:xfrm>
            <a:off x="1256307" y="4516572"/>
            <a:ext cx="9016780" cy="1316226"/>
          </a:xfrm>
        </p:spPr>
        <p:txBody>
          <a:bodyPr>
            <a:normAutofit fontScale="85000" lnSpcReduction="10000"/>
          </a:bodyPr>
          <a:lstStyle/>
          <a:p>
            <a:r>
              <a:rPr lang="ru-RU" sz="2800" dirty="0" smtClean="0">
                <a:solidFill>
                  <a:srgbClr val="0070C0"/>
                </a:solidFill>
              </a:rPr>
              <a:t>Белан Наталья Владимировна </a:t>
            </a:r>
          </a:p>
          <a:p>
            <a:r>
              <a:rPr lang="ru-RU" dirty="0" smtClean="0">
                <a:solidFill>
                  <a:srgbClr val="0070C0"/>
                </a:solidFill>
              </a:rPr>
              <a:t>магистр педагогики, наставник проектов </a:t>
            </a:r>
            <a:r>
              <a:rPr lang="ru-RU" dirty="0" err="1" smtClean="0">
                <a:solidFill>
                  <a:srgbClr val="0070C0"/>
                </a:solidFill>
              </a:rPr>
              <a:t>ОтУС</a:t>
            </a:r>
            <a:r>
              <a:rPr lang="ru-RU" dirty="0" smtClean="0">
                <a:solidFill>
                  <a:srgbClr val="0070C0"/>
                </a:solidFill>
              </a:rPr>
              <a:t> (Открытый университет Сколково), сертифицированный тьютор Межрегиональной тьюторской ассоциации, эксперт кафедры «Тьюторство» Академии социальных технологий.</a:t>
            </a:r>
            <a:endParaRPr lang="ru-RU" dirty="0">
              <a:solidFill>
                <a:srgbClr val="0070C0"/>
              </a:solidFill>
            </a:endParaRPr>
          </a:p>
        </p:txBody>
      </p:sp>
      <p:pic>
        <p:nvPicPr>
          <p:cNvPr id="2" name="Рисунок 1"/>
          <p:cNvPicPr>
            <a:picLocks noChangeAspect="1"/>
          </p:cNvPicPr>
          <p:nvPr/>
        </p:nvPicPr>
        <p:blipFill>
          <a:blip r:embed="rId5"/>
          <a:stretch>
            <a:fillRect/>
          </a:stretch>
        </p:blipFill>
        <p:spPr>
          <a:xfrm>
            <a:off x="349857" y="1144864"/>
            <a:ext cx="3232682" cy="911842"/>
          </a:xfrm>
          <a:prstGeom prst="rect">
            <a:avLst/>
          </a:prstGeom>
        </p:spPr>
      </p:pic>
      <p:sp>
        <p:nvSpPr>
          <p:cNvPr id="5" name="Прямоугольник 4"/>
          <p:cNvSpPr/>
          <p:nvPr/>
        </p:nvSpPr>
        <p:spPr>
          <a:xfrm>
            <a:off x="5285628" y="5945814"/>
            <a:ext cx="1158908" cy="584775"/>
          </a:xfrm>
          <a:prstGeom prst="rect">
            <a:avLst/>
          </a:prstGeom>
        </p:spPr>
        <p:txBody>
          <a:bodyPr wrap="none">
            <a:spAutoFit/>
          </a:bodyPr>
          <a:lstStyle/>
          <a:p>
            <a:pPr marL="342900" lvl="0" indent="-342900" algn="ctr">
              <a:buAutoNum type="arabicPlain" startAt="26"/>
              <a:defRPr/>
            </a:pPr>
            <a:r>
              <a:rPr lang="ru-RU" sz="1600" dirty="0" smtClean="0">
                <a:solidFill>
                  <a:srgbClr val="5B9BD5">
                    <a:lumMod val="75000"/>
                  </a:srgbClr>
                </a:solidFill>
                <a:latin typeface="Arial" panose="020B0604020202020204" pitchFamily="34" charset="0"/>
                <a:cs typeface="Arial" panose="020B0604020202020204" pitchFamily="34" charset="0"/>
              </a:rPr>
              <a:t>марта </a:t>
            </a:r>
          </a:p>
          <a:p>
            <a:pPr lvl="0" algn="ctr">
              <a:defRPr/>
            </a:pPr>
            <a:r>
              <a:rPr lang="ru-RU" sz="1600" b="1" dirty="0" smtClean="0">
                <a:solidFill>
                  <a:srgbClr val="5B9BD5">
                    <a:lumMod val="75000"/>
                  </a:srgbClr>
                </a:solidFill>
                <a:latin typeface="Arial" panose="020B0604020202020204" pitchFamily="34" charset="0"/>
                <a:cs typeface="Arial" panose="020B0604020202020204" pitchFamily="34" charset="0"/>
              </a:rPr>
              <a:t>2024</a:t>
            </a:r>
            <a:endParaRPr lang="ru-RU" sz="1600" b="1" kern="0" dirty="0">
              <a:solidFill>
                <a:srgbClr val="5B9BD5">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193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2351" y="214052"/>
            <a:ext cx="10877383" cy="700348"/>
          </a:xfrm>
        </p:spPr>
        <p:txBody>
          <a:bodyPr>
            <a:normAutofit/>
          </a:bodyPr>
          <a:lstStyle/>
          <a:p>
            <a:pPr algn="ctr"/>
            <a:r>
              <a:rPr lang="ru-RU" sz="2800" b="1" dirty="0" smtClean="0">
                <a:solidFill>
                  <a:schemeClr val="accent5"/>
                </a:solidFill>
              </a:rPr>
              <a:t>Причины выбора самообразования в 10-11 классах</a:t>
            </a:r>
            <a:endParaRPr lang="ru-RU" sz="2800" b="1" dirty="0">
              <a:solidFill>
                <a:schemeClr val="accent5"/>
              </a:solidFill>
            </a:endParaRPr>
          </a:p>
        </p:txBody>
      </p:sp>
      <p:sp>
        <p:nvSpPr>
          <p:cNvPr id="3" name="Объект 2"/>
          <p:cNvSpPr>
            <a:spLocks noGrp="1"/>
          </p:cNvSpPr>
          <p:nvPr>
            <p:ph idx="1"/>
          </p:nvPr>
        </p:nvSpPr>
        <p:spPr>
          <a:xfrm>
            <a:off x="210708" y="1017768"/>
            <a:ext cx="11672514" cy="5621571"/>
          </a:xfrm>
        </p:spPr>
        <p:txBody>
          <a:bodyPr>
            <a:normAutofit fontScale="62500" lnSpcReduction="20000"/>
          </a:bodyPr>
          <a:lstStyle/>
          <a:p>
            <a:pPr marL="0" indent="0" algn="just">
              <a:buNone/>
            </a:pPr>
            <a:r>
              <a:rPr lang="ru-RU" b="1" dirty="0" smtClean="0"/>
              <a:t>Самообразование как форму обучения чаще всего выбирают старшеклассники, которые</a:t>
            </a:r>
            <a:r>
              <a:rPr lang="ru-RU" dirty="0" smtClean="0"/>
              <a:t>: </a:t>
            </a:r>
          </a:p>
          <a:p>
            <a:pPr algn="just"/>
            <a:r>
              <a:rPr lang="ru-RU" dirty="0" smtClean="0"/>
              <a:t>недовольны качеством обучения в обычной школе;</a:t>
            </a:r>
          </a:p>
          <a:p>
            <a:pPr algn="just"/>
            <a:r>
              <a:rPr lang="ru-RU" dirty="0" smtClean="0"/>
              <a:t>хотят пройти программу 10–11 классов ускоренно / замедленно;</a:t>
            </a:r>
          </a:p>
          <a:p>
            <a:pPr algn="just"/>
            <a:r>
              <a:rPr lang="ru-RU" dirty="0" smtClean="0"/>
              <a:t>считают, что жалко тратить по 6–8 часов в день на школу, когда можно больше внимания уделять подготовке к экзаменам и олимпиадам.</a:t>
            </a:r>
          </a:p>
          <a:p>
            <a:pPr marL="0" indent="0" algn="just">
              <a:buNone/>
            </a:pPr>
            <a:r>
              <a:rPr lang="ru-RU" b="1" dirty="0" smtClean="0"/>
              <a:t>Другие причины</a:t>
            </a:r>
            <a:r>
              <a:rPr lang="ru-RU" dirty="0" smtClean="0"/>
              <a:t>: </a:t>
            </a:r>
          </a:p>
          <a:p>
            <a:pPr marL="0" indent="0" algn="just">
              <a:buNone/>
            </a:pPr>
            <a:r>
              <a:rPr lang="ru-RU" b="1" dirty="0" smtClean="0">
                <a:solidFill>
                  <a:schemeClr val="accent6"/>
                </a:solidFill>
              </a:rPr>
              <a:t>Способности</a:t>
            </a:r>
            <a:r>
              <a:rPr lang="ru-RU" dirty="0" smtClean="0">
                <a:solidFill>
                  <a:schemeClr val="accent6"/>
                </a:solidFill>
              </a:rPr>
              <a:t>.</a:t>
            </a:r>
            <a:r>
              <a:rPr lang="ru-RU" dirty="0" smtClean="0"/>
              <a:t> Если ученику слишком легко даётся школьная программа, он начинает скучать на обычных уроках. Снижается мотивация и пропадает интерес к получению знаний. Семейное образование позволит углублённо изучать любимые предметы, решать сложные и интересные задачи, готовиться к олимпиадам. Если школа в тягость и подростку требуется индивидуальный подход, самообразование является идеальным решением. </a:t>
            </a:r>
          </a:p>
          <a:p>
            <a:pPr marL="0" indent="0" algn="just">
              <a:buNone/>
            </a:pPr>
            <a:r>
              <a:rPr lang="ru-RU" b="1" dirty="0" smtClean="0">
                <a:solidFill>
                  <a:schemeClr val="accent6"/>
                </a:solidFill>
              </a:rPr>
              <a:t>Внешкольные увлечения</a:t>
            </a:r>
            <a:r>
              <a:rPr lang="ru-RU" dirty="0" smtClean="0">
                <a:solidFill>
                  <a:schemeClr val="accent6"/>
                </a:solidFill>
              </a:rPr>
              <a:t>. </a:t>
            </a:r>
            <a:r>
              <a:rPr lang="ru-RU" dirty="0" smtClean="0"/>
              <a:t>Иногда дети уже в юном возрасте становятся профессиональными спортсменами или обнаруживают музыкальные таланты. В какой-то момент им уже сложно совмещать обучение в массовой школе, где в среднем проходит по 6–7 уроков в день, и соревнования, репетиции или концерты. </a:t>
            </a:r>
          </a:p>
          <a:p>
            <a:pPr marL="0" indent="0" algn="just">
              <a:buNone/>
            </a:pPr>
            <a:r>
              <a:rPr lang="ru-RU" b="1" dirty="0" smtClean="0">
                <a:solidFill>
                  <a:schemeClr val="accent6"/>
                </a:solidFill>
              </a:rPr>
              <a:t>Жизнь за границей</a:t>
            </a:r>
            <a:r>
              <a:rPr lang="ru-RU" dirty="0" smtClean="0">
                <a:solidFill>
                  <a:schemeClr val="accent6"/>
                </a:solidFill>
              </a:rPr>
              <a:t>. </a:t>
            </a:r>
            <a:r>
              <a:rPr lang="ru-RU" dirty="0" smtClean="0"/>
              <a:t>Семья часто переезжает или эмигрирует, но родителям хочется, чтобы у подростка был российский аттестат. </a:t>
            </a:r>
          </a:p>
          <a:p>
            <a:pPr marL="0" indent="0" algn="just">
              <a:buNone/>
            </a:pPr>
            <a:r>
              <a:rPr lang="ru-RU" b="1" dirty="0" smtClean="0">
                <a:solidFill>
                  <a:schemeClr val="accent6"/>
                </a:solidFill>
              </a:rPr>
              <a:t>Работа</a:t>
            </a:r>
            <a:r>
              <a:rPr lang="ru-RU" dirty="0" smtClean="0">
                <a:solidFill>
                  <a:schemeClr val="accent6"/>
                </a:solidFill>
              </a:rPr>
              <a:t>. </a:t>
            </a:r>
            <a:r>
              <a:rPr lang="ru-RU" dirty="0" smtClean="0"/>
              <a:t>Некоторые старшеклассники подрабатывают, и поэтому выбирают данную форму обучения. </a:t>
            </a:r>
          </a:p>
          <a:p>
            <a:pPr marL="0" indent="0" algn="just">
              <a:buNone/>
            </a:pPr>
            <a:r>
              <a:rPr lang="ru-RU" dirty="0" smtClean="0">
                <a:solidFill>
                  <a:schemeClr val="accent2">
                    <a:lumMod val="75000"/>
                  </a:schemeClr>
                </a:solidFill>
              </a:rPr>
              <a:t>ВАЖНО!</a:t>
            </a:r>
            <a:r>
              <a:rPr lang="ru-RU" dirty="0" smtClean="0">
                <a:solidFill>
                  <a:srgbClr val="FF0000"/>
                </a:solidFill>
              </a:rPr>
              <a:t> </a:t>
            </a:r>
            <a:r>
              <a:rPr lang="ru-RU" dirty="0" smtClean="0"/>
              <a:t>Если старшеклассник хочет перейти на самообразование, это нужно сделать до момента подачи заявления на ЕГЭ. Если подросток уже записался на ЕГЭ как учащийся школы, с переходом на семейное образование в 11 классе могут возникнуть трудности: для написания ЕГЭ тем, кто находится на самообразовании, необходимо сначала прикрепиться к школе, а потом подать заявление о сдаче экзамена на правах экстерна. </a:t>
            </a:r>
            <a:r>
              <a:rPr lang="ru-RU" b="1" dirty="0" smtClean="0"/>
              <a:t>Документ о получении среднего общего образования выдаётся в той организации, в которой выпускник проходил итоговую аттестацию</a:t>
            </a:r>
            <a:r>
              <a:rPr lang="ru-RU" dirty="0" smtClean="0"/>
              <a:t>.</a:t>
            </a:r>
            <a:endParaRPr lang="ru-RU" dirty="0"/>
          </a:p>
        </p:txBody>
      </p:sp>
      <p:pic>
        <p:nvPicPr>
          <p:cNvPr id="5" name="Рисунок 4"/>
          <p:cNvPicPr>
            <a:picLocks noChangeAspect="1"/>
          </p:cNvPicPr>
          <p:nvPr/>
        </p:nvPicPr>
        <p:blipFill>
          <a:blip r:embed="rId2"/>
          <a:stretch>
            <a:fillRect/>
          </a:stretch>
        </p:blipFill>
        <p:spPr>
          <a:xfrm>
            <a:off x="63610" y="134540"/>
            <a:ext cx="709231" cy="713582"/>
          </a:xfrm>
          <a:prstGeom prst="rect">
            <a:avLst/>
          </a:prstGeom>
        </p:spPr>
      </p:pic>
    </p:spTree>
    <p:extLst>
      <p:ext uri="{BB962C8B-B14F-4D97-AF65-F5344CB8AC3E}">
        <p14:creationId xmlns:p14="http://schemas.microsoft.com/office/powerpoint/2010/main" val="188116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1134" y="365125"/>
            <a:ext cx="10232666" cy="779863"/>
          </a:xfrm>
        </p:spPr>
        <p:txBody>
          <a:bodyPr>
            <a:normAutofit fontScale="90000"/>
          </a:bodyPr>
          <a:lstStyle/>
          <a:p>
            <a:pPr algn="ctr"/>
            <a:r>
              <a:rPr lang="ru-RU" dirty="0" smtClean="0"/>
              <a:t/>
            </a:r>
            <a:br>
              <a:rPr lang="ru-RU" dirty="0" smtClean="0"/>
            </a:br>
            <a:r>
              <a:rPr lang="ru-RU" sz="3100" b="1" dirty="0" smtClean="0">
                <a:solidFill>
                  <a:schemeClr val="accent5"/>
                </a:solidFill>
              </a:rPr>
              <a:t>Плюсы и минусы самообразования</a:t>
            </a:r>
            <a:r>
              <a:rPr lang="ru-RU" b="1" dirty="0" smtClean="0">
                <a:solidFill>
                  <a:schemeClr val="accent5"/>
                </a:solidFill>
              </a:rPr>
              <a:t/>
            </a:r>
            <a:br>
              <a:rPr lang="ru-RU" b="1" dirty="0" smtClean="0">
                <a:solidFill>
                  <a:schemeClr val="accent5"/>
                </a:solidFill>
              </a:rPr>
            </a:br>
            <a:endParaRPr lang="ru-RU" b="1" dirty="0">
              <a:solidFill>
                <a:schemeClr val="accent5"/>
              </a:solidFill>
            </a:endParaRPr>
          </a:p>
        </p:txBody>
      </p:sp>
      <p:sp>
        <p:nvSpPr>
          <p:cNvPr id="3" name="Объект 2"/>
          <p:cNvSpPr>
            <a:spLocks noGrp="1"/>
          </p:cNvSpPr>
          <p:nvPr>
            <p:ph idx="1"/>
          </p:nvPr>
        </p:nvSpPr>
        <p:spPr>
          <a:xfrm>
            <a:off x="429370" y="1248355"/>
            <a:ext cx="11203388" cy="5168348"/>
          </a:xfrm>
        </p:spPr>
        <p:txBody>
          <a:bodyPr>
            <a:normAutofit fontScale="92500" lnSpcReduction="10000"/>
          </a:bodyPr>
          <a:lstStyle/>
          <a:p>
            <a:pPr marL="0" indent="0">
              <a:buNone/>
            </a:pPr>
            <a:r>
              <a:rPr lang="ru-RU" dirty="0" smtClean="0"/>
              <a:t>Старшеклассники говорят о таких преимуществах самообразования:</a:t>
            </a:r>
          </a:p>
          <a:p>
            <a:pPr marL="0" indent="0">
              <a:buNone/>
            </a:pPr>
            <a:r>
              <a:rPr lang="ru-RU" dirty="0" smtClean="0">
                <a:solidFill>
                  <a:schemeClr val="accent6"/>
                </a:solidFill>
              </a:rPr>
              <a:t>✅</a:t>
            </a:r>
            <a:r>
              <a:rPr lang="ru-RU" dirty="0" smtClean="0"/>
              <a:t> Не нужно так много времени уделять непрофильным предметам. Вместо этого можно сконцентрироваться на подготовке к ЕГЭ и поступлению в вуз. </a:t>
            </a:r>
          </a:p>
          <a:p>
            <a:pPr marL="0" indent="0">
              <a:buNone/>
            </a:pPr>
            <a:r>
              <a:rPr lang="ru-RU" dirty="0" smtClean="0">
                <a:solidFill>
                  <a:schemeClr val="accent6"/>
                </a:solidFill>
              </a:rPr>
              <a:t>✅</a:t>
            </a:r>
            <a:r>
              <a:rPr lang="ru-RU" dirty="0" smtClean="0"/>
              <a:t> Можно установить удобное расписание и выбирать, когда уделять время занятиям на самообразовании. </a:t>
            </a:r>
          </a:p>
          <a:p>
            <a:pPr marL="0" indent="0">
              <a:buNone/>
            </a:pPr>
            <a:r>
              <a:rPr lang="ru-RU" dirty="0" smtClean="0">
                <a:solidFill>
                  <a:schemeClr val="accent6"/>
                </a:solidFill>
              </a:rPr>
              <a:t>✅</a:t>
            </a:r>
            <a:r>
              <a:rPr lang="ru-RU" dirty="0" smtClean="0"/>
              <a:t> Можно заниматься с лучшими преподавателями по своему выбору.  </a:t>
            </a:r>
          </a:p>
          <a:p>
            <a:pPr marL="0" indent="0">
              <a:buNone/>
            </a:pPr>
            <a:r>
              <a:rPr lang="ru-RU" dirty="0" smtClean="0">
                <a:solidFill>
                  <a:schemeClr val="accent6"/>
                </a:solidFill>
              </a:rPr>
              <a:t>✅</a:t>
            </a:r>
            <a:r>
              <a:rPr lang="ru-RU" dirty="0" smtClean="0"/>
              <a:t> Есть возможность пройти старшие классы ускоренно. Экстернат экономит время и даёт фору. </a:t>
            </a:r>
          </a:p>
          <a:p>
            <a:pPr marL="0" indent="0">
              <a:buNone/>
            </a:pPr>
            <a:r>
              <a:rPr lang="ru-RU" dirty="0" smtClean="0">
                <a:solidFill>
                  <a:schemeClr val="accent6"/>
                </a:solidFill>
              </a:rPr>
              <a:t>✅</a:t>
            </a:r>
            <a:r>
              <a:rPr lang="ru-RU" dirty="0" smtClean="0"/>
              <a:t> Учёбу можно совмещать с увлечениями без потери качества знаний. </a:t>
            </a:r>
          </a:p>
          <a:p>
            <a:pPr marL="0" indent="0">
              <a:buNone/>
            </a:pPr>
            <a:r>
              <a:rPr lang="ru-RU" dirty="0" smtClean="0"/>
              <a:t>Минусы</a:t>
            </a:r>
          </a:p>
          <a:p>
            <a:pPr marL="0" indent="0">
              <a:buNone/>
            </a:pPr>
            <a:r>
              <a:rPr lang="ru-RU" dirty="0" smtClean="0">
                <a:solidFill>
                  <a:srgbClr val="FF0000"/>
                </a:solidFill>
              </a:rPr>
              <a:t>❌</a:t>
            </a:r>
            <a:r>
              <a:rPr lang="ru-RU" dirty="0" smtClean="0"/>
              <a:t> Требует дисциплины и ответственности. </a:t>
            </a:r>
          </a:p>
          <a:p>
            <a:pPr marL="0" indent="0">
              <a:buNone/>
            </a:pPr>
            <a:r>
              <a:rPr lang="ru-RU" dirty="0" smtClean="0">
                <a:solidFill>
                  <a:srgbClr val="FF0000"/>
                </a:solidFill>
              </a:rPr>
              <a:t>❌</a:t>
            </a:r>
            <a:r>
              <a:rPr lang="ru-RU" dirty="0" smtClean="0"/>
              <a:t> Без внутреннего желания и мотивации результата не будет. </a:t>
            </a:r>
            <a:endParaRPr lang="ru-RU" dirty="0"/>
          </a:p>
        </p:txBody>
      </p:sp>
      <p:pic>
        <p:nvPicPr>
          <p:cNvPr id="4" name="Рисунок 3"/>
          <p:cNvPicPr>
            <a:picLocks noChangeAspect="1"/>
          </p:cNvPicPr>
          <p:nvPr/>
        </p:nvPicPr>
        <p:blipFill>
          <a:blip r:embed="rId2"/>
          <a:stretch>
            <a:fillRect/>
          </a:stretch>
        </p:blipFill>
        <p:spPr>
          <a:xfrm>
            <a:off x="343320" y="145157"/>
            <a:ext cx="993734" cy="999831"/>
          </a:xfrm>
          <a:prstGeom prst="rect">
            <a:avLst/>
          </a:prstGeom>
        </p:spPr>
      </p:pic>
    </p:spTree>
    <p:extLst>
      <p:ext uri="{BB962C8B-B14F-4D97-AF65-F5344CB8AC3E}">
        <p14:creationId xmlns:p14="http://schemas.microsoft.com/office/powerpoint/2010/main" val="78164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600" y="387646"/>
            <a:ext cx="9691977" cy="620835"/>
          </a:xfrm>
        </p:spPr>
        <p:txBody>
          <a:bodyPr>
            <a:normAutofit/>
          </a:bodyPr>
          <a:lstStyle/>
          <a:p>
            <a:pPr algn="ctr"/>
            <a:r>
              <a:rPr lang="ru-RU" sz="2800" b="1" dirty="0" smtClean="0">
                <a:solidFill>
                  <a:schemeClr val="accent5"/>
                </a:solidFill>
              </a:rPr>
              <a:t>Правовые аспекты самообразования</a:t>
            </a:r>
            <a:endParaRPr lang="ru-RU" sz="2800" b="1" dirty="0">
              <a:solidFill>
                <a:schemeClr val="accent5"/>
              </a:solidFill>
            </a:endParaRPr>
          </a:p>
        </p:txBody>
      </p:sp>
      <p:sp>
        <p:nvSpPr>
          <p:cNvPr id="3" name="Объект 2"/>
          <p:cNvSpPr>
            <a:spLocks noGrp="1"/>
          </p:cNvSpPr>
          <p:nvPr>
            <p:ph idx="1"/>
          </p:nvPr>
        </p:nvSpPr>
        <p:spPr>
          <a:xfrm>
            <a:off x="385307" y="1268233"/>
            <a:ext cx="11489634" cy="5589767"/>
          </a:xfrm>
        </p:spPr>
        <p:txBody>
          <a:bodyPr>
            <a:normAutofit fontScale="62500" lnSpcReduction="20000"/>
          </a:bodyPr>
          <a:lstStyle/>
          <a:p>
            <a:pPr marL="0" indent="0" algn="just">
              <a:buNone/>
            </a:pPr>
            <a:r>
              <a:rPr lang="ru-RU" dirty="0" smtClean="0"/>
              <a:t>Основным документом, который регламентирует получение самообразования обучающимися, является Федеральный Закон от 29.12.20012 № 273-ФЗ «Об образовании в Российской Федерации». Право на самообразование закреплено в ст.17 Закона. Закон закрепляет за обучающимися право на получение образования вне образовательной организации, без помощи педагогов. </a:t>
            </a:r>
          </a:p>
          <a:p>
            <a:pPr marL="0" indent="0" algn="just">
              <a:buNone/>
            </a:pPr>
            <a:r>
              <a:rPr lang="ru-RU" dirty="0" smtClean="0"/>
              <a:t>Самообразованием может считаться и неформальная, индивидуальная форма учебной деятельности, получаемая вне стен школы. Таким образом, ученик, который решил перейти на такую форму обучения, самостоятельно будет определять программу обучения, план обучения, распределять время на освоение того или иного предмета сам.</a:t>
            </a:r>
          </a:p>
          <a:p>
            <a:pPr marL="0" indent="0">
              <a:buNone/>
            </a:pPr>
            <a:r>
              <a:rPr lang="ru-RU" dirty="0" smtClean="0"/>
              <a:t>Самообразование подходит только для тех учащихся, которые получили основное общее образование и хотят получить среднее общее образование вне школы. Это учащиеся 10-х и 11-х классов. Среднее общее образование может быть получено в форме самообразования (п.2 ст.63 Закона). Таким образом, ученик, закончивший 9 классов, успешно сдавший итоговую аттестацию, не имеющий академических задолженностей может принять решение о переходе на самостоятельное обучение. </a:t>
            </a:r>
          </a:p>
          <a:p>
            <a:pPr marL="0" indent="0" algn="just">
              <a:buNone/>
            </a:pPr>
            <a:r>
              <a:rPr lang="ru-RU" dirty="0" smtClean="0"/>
              <a:t>Такое решение может принять учащийся самостоятельно. Дело в том, что родители несовершеннолетних обучающихся выбирают форму получения образования до завершения ребенком получения основного общего образования или при достижении обучающимся возраста 18 лет (п.3 ст.44 Закона, Семейный кодекс РФ). Согласие родителей при переходе на самообразование в 10-м или 11-м классе не требуется. Также при самообразовании не требуется информирование управления образования. На практике, как правило, местными законами регламентируется требование о письменном согласии родителей и информировании управления образования.</a:t>
            </a:r>
          </a:p>
          <a:p>
            <a:pPr marL="0" indent="0">
              <a:buNone/>
            </a:pPr>
            <a:r>
              <a:rPr lang="ru-RU" b="1" dirty="0" smtClean="0">
                <a:solidFill>
                  <a:schemeClr val="accent5"/>
                </a:solidFill>
              </a:rPr>
              <a:t>Особенности самообразования как формы получения образования</a:t>
            </a:r>
          </a:p>
          <a:p>
            <a:pPr marL="0" indent="0">
              <a:buNone/>
            </a:pPr>
            <a:r>
              <a:rPr lang="ru-RU" dirty="0" smtClean="0"/>
              <a:t>1. Обучающиеся не относятся к контингенту образовательной организации.</a:t>
            </a:r>
          </a:p>
          <a:p>
            <a:pPr marL="0" indent="0">
              <a:buNone/>
            </a:pPr>
            <a:r>
              <a:rPr lang="ru-RU" dirty="0" smtClean="0"/>
              <a:t>2. Обучающиеся могут в любой момент перейти на очную форму получения образования в школе.</a:t>
            </a:r>
          </a:p>
          <a:p>
            <a:pPr marL="0" indent="0">
              <a:buNone/>
            </a:pPr>
            <a:endParaRPr lang="ru-RU" dirty="0"/>
          </a:p>
          <a:p>
            <a:pPr marL="0" indent="0">
              <a:buNone/>
            </a:pPr>
            <a:endParaRPr lang="ru-RU" dirty="0" smtClean="0"/>
          </a:p>
          <a:p>
            <a:endParaRPr lang="ru-RU" dirty="0"/>
          </a:p>
        </p:txBody>
      </p:sp>
      <p:pic>
        <p:nvPicPr>
          <p:cNvPr id="4" name="Рисунок 3"/>
          <p:cNvPicPr>
            <a:picLocks noChangeAspect="1"/>
          </p:cNvPicPr>
          <p:nvPr/>
        </p:nvPicPr>
        <p:blipFill>
          <a:blip r:embed="rId2"/>
          <a:stretch>
            <a:fillRect/>
          </a:stretch>
        </p:blipFill>
        <p:spPr>
          <a:xfrm>
            <a:off x="208150" y="198149"/>
            <a:ext cx="993734" cy="999831"/>
          </a:xfrm>
          <a:prstGeom prst="rect">
            <a:avLst/>
          </a:prstGeom>
        </p:spPr>
      </p:pic>
    </p:spTree>
    <p:extLst>
      <p:ext uri="{BB962C8B-B14F-4D97-AF65-F5344CB8AC3E}">
        <p14:creationId xmlns:p14="http://schemas.microsoft.com/office/powerpoint/2010/main" val="253440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2209" y="365125"/>
            <a:ext cx="10081590" cy="660593"/>
          </a:xfrm>
        </p:spPr>
        <p:txBody>
          <a:bodyPr>
            <a:normAutofit/>
          </a:bodyPr>
          <a:lstStyle/>
          <a:p>
            <a:pPr algn="ctr"/>
            <a:r>
              <a:rPr lang="ru-RU" sz="2800" b="1" dirty="0" smtClean="0">
                <a:solidFill>
                  <a:schemeClr val="accent5"/>
                </a:solidFill>
              </a:rPr>
              <a:t>Как перейти на самообразование</a:t>
            </a:r>
            <a:endParaRPr lang="ru-RU" sz="2800" b="1" dirty="0">
              <a:solidFill>
                <a:schemeClr val="accent5"/>
              </a:solidFill>
            </a:endParaRPr>
          </a:p>
        </p:txBody>
      </p:sp>
      <p:sp>
        <p:nvSpPr>
          <p:cNvPr id="3" name="Объект 2"/>
          <p:cNvSpPr>
            <a:spLocks noGrp="1"/>
          </p:cNvSpPr>
          <p:nvPr>
            <p:ph idx="1"/>
          </p:nvPr>
        </p:nvSpPr>
        <p:spPr>
          <a:xfrm>
            <a:off x="389613" y="1311965"/>
            <a:ext cx="11282901" cy="5367130"/>
          </a:xfrm>
        </p:spPr>
        <p:txBody>
          <a:bodyPr>
            <a:normAutofit fontScale="55000" lnSpcReduction="20000"/>
          </a:bodyPr>
          <a:lstStyle/>
          <a:p>
            <a:pPr marL="0" indent="0" algn="just">
              <a:buNone/>
            </a:pPr>
            <a:r>
              <a:rPr lang="ru-RU" dirty="0" smtClean="0"/>
              <a:t>Чтобы перейти на самообразование, нужно выполнить несколько действий: </a:t>
            </a:r>
          </a:p>
          <a:p>
            <a:pPr marL="0" indent="0" algn="just">
              <a:buNone/>
            </a:pPr>
            <a:r>
              <a:rPr lang="ru-RU" dirty="0" smtClean="0"/>
              <a:t>1. Уведомить органы управления образования, если это требует школа по Договору о самообразовании. Отчислится из текущей школы. Нужно быть готовыми к возможному давлению со стороны педагогов или администрации. Может оказаться, что не все документы, необходимые со стороны школы, готовы. </a:t>
            </a:r>
          </a:p>
          <a:p>
            <a:pPr marL="0" indent="0" algn="just">
              <a:buNone/>
            </a:pPr>
            <a:r>
              <a:rPr lang="ru-RU" dirty="0" smtClean="0"/>
              <a:t>2. Выбрать учебное учреждение для аттестаций. Подобрать школу с комфортным графиком аттестаций и направьте туда заявление. Для 11 класса нужна аккредитованная школа, а для 10 класса достаточно школы с лицензией на образовательную деятельность.</a:t>
            </a:r>
          </a:p>
          <a:p>
            <a:pPr marL="0" indent="0" algn="just">
              <a:buNone/>
            </a:pPr>
            <a:r>
              <a:rPr lang="ru-RU" dirty="0" smtClean="0"/>
              <a:t>3. Подписать договор об их сдаче. Договор о порядке проведения аттестаций определит права и обязанности сторон, периодичность и форму экзаменационных испытаний на самообразовании. Его подписывают родители и директор образовательной организации. Можно составить собственный договор. </a:t>
            </a:r>
          </a:p>
          <a:p>
            <a:pPr marL="0" indent="0">
              <a:buNone/>
            </a:pPr>
            <a:r>
              <a:rPr lang="ru-RU" b="1" dirty="0" smtClean="0">
                <a:solidFill>
                  <a:schemeClr val="accent5"/>
                </a:solidFill>
              </a:rPr>
              <a:t>Прохождение промежуточной аттестации самообучающегося</a:t>
            </a:r>
          </a:p>
          <a:p>
            <a:pPr marL="0" indent="0">
              <a:buNone/>
            </a:pPr>
            <a:r>
              <a:rPr lang="ru-RU" dirty="0" smtClean="0"/>
              <a:t>Прохождение промежуточной аттестации обучающегося в форме самообразования — это право обучающегося, а не его обязанность (п.3 ст.34 Закона). Обучающийся, который перешел на самообразование, может пройти промежуточную аттестацию в школе в качестве экстерна. При прохождении промежуточной аттестации в качестве экстерна, обучающийся пользуется всеми правами, которые закреплены за учеником (пользование библиотечным фондом школы, посещение занятий, получение психологической помощи и т. д.).</a:t>
            </a:r>
          </a:p>
          <a:p>
            <a:pPr algn="just"/>
            <a:r>
              <a:rPr lang="ru-RU" dirty="0" smtClean="0"/>
              <a:t>Если учащийся хочет получить аттестат о среднем общем образований, то </a:t>
            </a:r>
            <a:r>
              <a:rPr lang="ru-RU" u="sng" dirty="0" smtClean="0"/>
              <a:t>прохождение промежуточной аттестации становится обязательным</a:t>
            </a:r>
            <a:r>
              <a:rPr lang="ru-RU" dirty="0" smtClean="0"/>
              <a:t>. Это связано с тем, что к государственной итоговой аттестации допускаются только лица, не имеющие академической задолженности за каждый год обучения (Приказ Минобразования от 26.12.2013 г. № 1400 «Порядок проведения государственной итоговой аттестации по образовательным программам среднего общего образования»). Поэтому учащийся должен обратиться в выбранную им образовательную организацию с заявлением о зачислении его в качестве экстерна для прохождения промежуточной аттестации. Аттестат о получении среднего общего образования выдается в той организации, в которой обучающийся проходил промежуточную аттестацию.</a:t>
            </a:r>
          </a:p>
          <a:p>
            <a:r>
              <a:rPr lang="ru-RU" dirty="0" smtClean="0"/>
              <a:t>Каждая образовательная организация принимает локальный акт и закрепляет в нем форму, порядок, сроки проведения промежуточной аттестации обучающихся вне школы.</a:t>
            </a:r>
            <a:endParaRPr lang="ru-RU" dirty="0"/>
          </a:p>
        </p:txBody>
      </p:sp>
      <p:pic>
        <p:nvPicPr>
          <p:cNvPr id="4" name="Рисунок 3"/>
          <p:cNvPicPr>
            <a:picLocks noChangeAspect="1"/>
          </p:cNvPicPr>
          <p:nvPr/>
        </p:nvPicPr>
        <p:blipFill>
          <a:blip r:embed="rId2"/>
          <a:stretch>
            <a:fillRect/>
          </a:stretch>
        </p:blipFill>
        <p:spPr>
          <a:xfrm>
            <a:off x="198872" y="114322"/>
            <a:ext cx="993734" cy="999831"/>
          </a:xfrm>
          <a:prstGeom prst="rect">
            <a:avLst/>
          </a:prstGeom>
        </p:spPr>
      </p:pic>
    </p:spTree>
    <p:extLst>
      <p:ext uri="{BB962C8B-B14F-4D97-AF65-F5344CB8AC3E}">
        <p14:creationId xmlns:p14="http://schemas.microsoft.com/office/powerpoint/2010/main" val="147043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60593"/>
          </a:xfrm>
        </p:spPr>
        <p:txBody>
          <a:bodyPr>
            <a:normAutofit/>
          </a:bodyPr>
          <a:lstStyle/>
          <a:p>
            <a:pPr algn="ctr"/>
            <a:r>
              <a:rPr lang="ru-RU" sz="2800" b="1" dirty="0" smtClean="0">
                <a:solidFill>
                  <a:schemeClr val="accent5"/>
                </a:solidFill>
              </a:rPr>
              <a:t>Часто задаваемые вопросы</a:t>
            </a:r>
            <a:endParaRPr lang="ru-RU" sz="2800" b="1" dirty="0">
              <a:solidFill>
                <a:schemeClr val="accent5"/>
              </a:solidFill>
            </a:endParaRPr>
          </a:p>
        </p:txBody>
      </p:sp>
      <p:sp>
        <p:nvSpPr>
          <p:cNvPr id="3" name="Объект 2"/>
          <p:cNvSpPr>
            <a:spLocks noGrp="1"/>
          </p:cNvSpPr>
          <p:nvPr>
            <p:ph idx="1"/>
          </p:nvPr>
        </p:nvSpPr>
        <p:spPr>
          <a:xfrm>
            <a:off x="286247" y="1025718"/>
            <a:ext cx="11624807" cy="5581816"/>
          </a:xfrm>
        </p:spPr>
        <p:txBody>
          <a:bodyPr>
            <a:normAutofit fontScale="47500" lnSpcReduction="20000"/>
          </a:bodyPr>
          <a:lstStyle/>
          <a:p>
            <a:pPr marL="0" indent="0" algn="just">
              <a:buNone/>
            </a:pPr>
            <a:r>
              <a:rPr lang="ru-RU" b="1" i="1" dirty="0"/>
              <a:t>- Какова процедура перехода на самообразование в 10 </a:t>
            </a:r>
            <a:r>
              <a:rPr lang="ru-RU" b="1" i="1" dirty="0" smtClean="0"/>
              <a:t>классе?</a:t>
            </a:r>
            <a:r>
              <a:rPr lang="ru-RU" i="1" dirty="0" smtClean="0"/>
              <a:t> </a:t>
            </a:r>
            <a:r>
              <a:rPr lang="ru-RU" b="1" i="1" dirty="0" smtClean="0"/>
              <a:t>Возраст </a:t>
            </a:r>
            <a:r>
              <a:rPr lang="ru-RU" b="1" i="1" dirty="0"/>
              <a:t>16 лет. И нужно ли согласие родителей на это?</a:t>
            </a:r>
            <a:endParaRPr lang="ru-RU" i="1" dirty="0"/>
          </a:p>
          <a:p>
            <a:pPr algn="just">
              <a:buFontTx/>
              <a:buChar char="-"/>
            </a:pPr>
            <a:r>
              <a:rPr lang="ru-RU" dirty="0" smtClean="0"/>
              <a:t>Среднее </a:t>
            </a:r>
            <a:r>
              <a:rPr lang="ru-RU" dirty="0"/>
              <a:t>общее образование может быть получено в форме самообразования (п.2 ст.63 Закона). и согласие родителей при переходе на самообразование в 10-м или 11-м классе не требуется. При семейном обучении родители должны проинформировать местный орган управления образования о том, что ребенок будет обучаться в семье. Поэтому достаточно заявления родителей. Согласно пункту 5 статьи 63 Закона «Об образовании» о переходе ребенка на семейную форму получения образования, нужно проинформировать либо городское управление образования, либо орган местного самоуправления муниципального района или городского округа по месту проживания. Кого именно информировать, зависит от размеров вашего населённого пункта. Для начала нужно позвонить в орган управления образования, а там направят куда</a:t>
            </a:r>
            <a:r>
              <a:rPr lang="ru-RU" dirty="0" smtClean="0"/>
              <a:t>.</a:t>
            </a:r>
          </a:p>
          <a:p>
            <a:pPr marL="0" indent="0" algn="just">
              <a:buNone/>
            </a:pPr>
            <a:r>
              <a:rPr lang="ru-RU" b="1" i="1" dirty="0"/>
              <a:t>- При переходе на самообразование нужно информировать какой-либо орган или нет? </a:t>
            </a:r>
            <a:endParaRPr lang="ru-RU" i="1" dirty="0"/>
          </a:p>
          <a:p>
            <a:pPr marL="0" indent="0" algn="just">
              <a:buNone/>
            </a:pPr>
            <a:r>
              <a:rPr lang="ru-RU" dirty="0"/>
              <a:t>В образовательном учреждении есть образцы заявлений на перевод с одной формы обучения на другую. В школе может быть локальный акт, который определяет особенности перехода на самообразование. Обратитесь за консультацией к заместителю директора, он разъяснит процедуру перехода более конкретно</a:t>
            </a:r>
            <a:r>
              <a:rPr lang="ru-RU" dirty="0" smtClean="0"/>
              <a:t>. Информирование </a:t>
            </a:r>
            <a:r>
              <a:rPr lang="ru-RU" dirty="0"/>
              <a:t>органов местного управления образования обязательно при переходе на семейное обучение, а не на самообразование</a:t>
            </a:r>
            <a:r>
              <a:rPr lang="ru-RU" dirty="0" smtClean="0"/>
              <a:t>. Если </a:t>
            </a:r>
            <a:r>
              <a:rPr lang="ru-RU" dirty="0"/>
              <a:t>нормативно-правовой акт субъекта РФ содержит норму о необходимости информирования местного органа управления образования о переходе на самообразование, то информирование будет обязательным</a:t>
            </a:r>
            <a:r>
              <a:rPr lang="ru-RU" dirty="0" smtClean="0"/>
              <a:t>.</a:t>
            </a:r>
          </a:p>
          <a:p>
            <a:pPr marL="0" indent="0" algn="just">
              <a:buNone/>
            </a:pPr>
            <a:r>
              <a:rPr lang="ru-RU" b="1" i="1" smtClean="0"/>
              <a:t>- Какие </a:t>
            </a:r>
            <a:r>
              <a:rPr lang="ru-RU" b="1" i="1" dirty="0" smtClean="0"/>
              <a:t>предметы и сколько можно выбрать для обучения в форме самообразования в 10-11 классе? По старому положению об экстернате было 12 по выбору экстерна. Как сейчас?</a:t>
            </a:r>
          </a:p>
          <a:p>
            <a:pPr algn="just">
              <a:buFontTx/>
              <a:buChar char="-"/>
            </a:pPr>
            <a:r>
              <a:rPr lang="ru-RU" dirty="0" smtClean="0"/>
              <a:t>Старшеклассник должен освоить все предметы в рамках ФГОС (для получения аттестата).</a:t>
            </a:r>
          </a:p>
          <a:p>
            <a:pPr marL="0" indent="0" algn="just">
              <a:buNone/>
            </a:pPr>
            <a:r>
              <a:rPr lang="ru-RU" b="1" i="1" dirty="0" smtClean="0"/>
              <a:t>- Разве при обучении на самообразовании, чтобы закончить 10 и 11 классы экстерном, не нужно сдать только ВПР по предметам, указанным в списке для сдачи в 11? Промежуточные аттестации ведь не являются обязательными, как те же ВПР или ОГЭ.</a:t>
            </a:r>
          </a:p>
          <a:p>
            <a:pPr algn="just">
              <a:buFontTx/>
              <a:buChar char="-"/>
            </a:pPr>
            <a:r>
              <a:rPr lang="ru-RU" dirty="0" smtClean="0"/>
              <a:t>Обучающиеся, освоившие образовательную программу среднего общего образования в форме самообразования или семейного образования, либо обучавшиеся по не имеющей государственной аккредитации образовательной программе среднего общего образования, вправе пройти экстерном ГИА в организации, осуществляющей образовательную деятельность по имеющей государственную аккредитацию образовательной программе среднего общего образования. Указанные обучающиеся допускаются к ГИА при условии получения ими отметок не ниже удовлетворительных на промежуточной аттестации, в том числе за итоговое сочинение (изложение). Таким образом, допуском к экзамену является прохождение промежуточной аттестации. Сроки и порядок прохождения аттестации определяются локальным актом школы.</a:t>
            </a:r>
          </a:p>
          <a:p>
            <a:pPr marL="0" indent="0" algn="just">
              <a:buNone/>
            </a:pPr>
            <a:r>
              <a:rPr lang="ru-RU" b="1" i="1" dirty="0" smtClean="0"/>
              <a:t>- Где найти образец плана прохождения индивидуальной аттестации? Ребенок на самообразовании 2 месяца, а школа не может определиться с этим вопросом. Мы у них первые такие.</a:t>
            </a:r>
          </a:p>
          <a:p>
            <a:pPr algn="just">
              <a:buFontTx/>
              <a:buChar char="-"/>
            </a:pPr>
            <a:r>
              <a:rPr lang="ru-RU" dirty="0" smtClean="0"/>
              <a:t>Порядок и сроки проведения промежуточной аттестации обучающихся в форме самообразования устанавливаются общеобразовательным учреждением. Промежуточная аттестация может проводиться в форме собеседования, устного экзамена в традиционной форме, в форме защиты реферата, тестирования, контрольной работы. Форма проведения промежуточной аттестации определяется Положением о промежуточной аттестации общеобразовательной организации.</a:t>
            </a:r>
          </a:p>
          <a:p>
            <a:pPr algn="just">
              <a:buFontTx/>
              <a:buChar char="-"/>
            </a:pPr>
            <a:endParaRPr lang="ru-RU" dirty="0" smtClean="0"/>
          </a:p>
          <a:p>
            <a:pPr>
              <a:buFontTx/>
              <a:buChar char="-"/>
            </a:pPr>
            <a:endParaRPr lang="ru-RU" dirty="0" smtClean="0"/>
          </a:p>
          <a:p>
            <a:pPr marL="0" indent="0">
              <a:buNone/>
            </a:pPr>
            <a:endParaRPr lang="ru-RU" dirty="0" smtClean="0"/>
          </a:p>
          <a:p>
            <a:pPr>
              <a:buFontTx/>
              <a:buChar char="-"/>
            </a:pPr>
            <a:endParaRPr lang="ru-RU" dirty="0" smtClean="0"/>
          </a:p>
          <a:p>
            <a:pPr>
              <a:buFontTx/>
              <a:buChar char="-"/>
            </a:pPr>
            <a:endParaRPr lang="ru-RU" dirty="0"/>
          </a:p>
          <a:p>
            <a:endParaRPr lang="ru-RU" dirty="0"/>
          </a:p>
        </p:txBody>
      </p:sp>
      <p:pic>
        <p:nvPicPr>
          <p:cNvPr id="5" name="Рисунок 4"/>
          <p:cNvPicPr>
            <a:picLocks noChangeAspect="1"/>
          </p:cNvPicPr>
          <p:nvPr/>
        </p:nvPicPr>
        <p:blipFill>
          <a:blip r:embed="rId2"/>
          <a:stretch>
            <a:fillRect/>
          </a:stretch>
        </p:blipFill>
        <p:spPr>
          <a:xfrm>
            <a:off x="147326" y="95415"/>
            <a:ext cx="829796" cy="834887"/>
          </a:xfrm>
          <a:prstGeom prst="rect">
            <a:avLst/>
          </a:prstGeom>
        </p:spPr>
      </p:pic>
    </p:spTree>
    <p:extLst>
      <p:ext uri="{BB962C8B-B14F-4D97-AF65-F5344CB8AC3E}">
        <p14:creationId xmlns:p14="http://schemas.microsoft.com/office/powerpoint/2010/main" val="386725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7443" y="3328561"/>
            <a:ext cx="7533024" cy="923330"/>
          </a:xfrm>
          <a:prstGeom prst="rect">
            <a:avLst/>
          </a:prstGeom>
          <a:noFill/>
        </p:spPr>
        <p:txBody>
          <a:bodyPr wrap="none" lIns="91440" tIns="45720" rIns="91440" bIns="45720">
            <a:spAutoFit/>
          </a:bodyPr>
          <a:lstStyle/>
          <a:p>
            <a:pPr algn="ctr"/>
            <a:r>
              <a:rPr lang="ru-RU"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Благодарю за внимание!</a:t>
            </a:r>
            <a:endParaRPr lang="ru-RU"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TextBox 2"/>
          <p:cNvSpPr txBox="1"/>
          <p:nvPr/>
        </p:nvSpPr>
        <p:spPr>
          <a:xfrm>
            <a:off x="4603805" y="4530608"/>
            <a:ext cx="2226365" cy="923330"/>
          </a:xfrm>
          <a:prstGeom prst="rect">
            <a:avLst/>
          </a:prstGeom>
          <a:noFill/>
        </p:spPr>
        <p:txBody>
          <a:bodyPr wrap="square" rtlCol="0">
            <a:spAutoFit/>
          </a:bodyPr>
          <a:lstStyle/>
          <a:p>
            <a:endParaRPr lang="ru-RU" u="sng" dirty="0" smtClean="0">
              <a:hlinkClick r:id="rId2"/>
            </a:endParaRPr>
          </a:p>
          <a:p>
            <a:r>
              <a:rPr lang="en-US" dirty="0" smtClean="0">
                <a:hlinkClick r:id="rId2"/>
              </a:rPr>
              <a:t>nut_belan@mail.ru</a:t>
            </a:r>
            <a:endParaRPr lang="ru-RU" dirty="0" smtClean="0"/>
          </a:p>
          <a:p>
            <a:endParaRPr lang="ru-RU" dirty="0">
              <a:solidFill>
                <a:srgbClr val="FF0000"/>
              </a:solidFill>
            </a:endParaRPr>
          </a:p>
        </p:txBody>
      </p:sp>
      <p:pic>
        <p:nvPicPr>
          <p:cNvPr id="4" name="Рисунок 3"/>
          <p:cNvPicPr>
            <a:picLocks noChangeAspect="1"/>
          </p:cNvPicPr>
          <p:nvPr/>
        </p:nvPicPr>
        <p:blipFill>
          <a:blip r:embed="rId3"/>
          <a:stretch>
            <a:fillRect/>
          </a:stretch>
        </p:blipFill>
        <p:spPr>
          <a:xfrm>
            <a:off x="4358730" y="480732"/>
            <a:ext cx="2471440" cy="2486603"/>
          </a:xfrm>
          <a:prstGeom prst="rect">
            <a:avLst/>
          </a:prstGeom>
        </p:spPr>
      </p:pic>
    </p:spTree>
    <p:extLst>
      <p:ext uri="{BB962C8B-B14F-4D97-AF65-F5344CB8AC3E}">
        <p14:creationId xmlns:p14="http://schemas.microsoft.com/office/powerpoint/2010/main" val="226657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89157" y="1001864"/>
            <a:ext cx="5713013" cy="646331"/>
          </a:xfrm>
          <a:prstGeom prst="rect">
            <a:avLst/>
          </a:prstGeom>
        </p:spPr>
        <p:txBody>
          <a:bodyPr wrap="square">
            <a:spAutoFit/>
          </a:bodyPr>
          <a:lstStyle/>
          <a:p>
            <a:pPr algn="r"/>
            <a:r>
              <a:rPr lang="ru-RU" b="1" i="1" dirty="0" smtClean="0">
                <a:solidFill>
                  <a:schemeClr val="accent5"/>
                </a:solidFill>
              </a:rPr>
              <a:t>«Я убежден, что самообразование и есть истинное образование» </a:t>
            </a:r>
            <a:r>
              <a:rPr lang="en-US" b="1" i="1" dirty="0" smtClean="0">
                <a:solidFill>
                  <a:schemeClr val="accent5"/>
                </a:solidFill>
              </a:rPr>
              <a:t>/ </a:t>
            </a:r>
            <a:r>
              <a:rPr lang="ru-RU" b="1" dirty="0" smtClean="0">
                <a:solidFill>
                  <a:schemeClr val="accent5"/>
                </a:solidFill>
              </a:rPr>
              <a:t>Айзек Азимов</a:t>
            </a:r>
            <a:endParaRPr lang="ru-RU" b="1" i="1" dirty="0">
              <a:solidFill>
                <a:schemeClr val="accent5"/>
              </a:solidFill>
            </a:endParaRPr>
          </a:p>
        </p:txBody>
      </p:sp>
      <p:sp>
        <p:nvSpPr>
          <p:cNvPr id="5" name="Прямоугольник 4"/>
          <p:cNvSpPr/>
          <p:nvPr/>
        </p:nvSpPr>
        <p:spPr>
          <a:xfrm>
            <a:off x="645379" y="1783367"/>
            <a:ext cx="10891963" cy="4524315"/>
          </a:xfrm>
          <a:prstGeom prst="rect">
            <a:avLst/>
          </a:prstGeom>
        </p:spPr>
        <p:txBody>
          <a:bodyPr wrap="square">
            <a:spAutoFit/>
          </a:bodyPr>
          <a:lstStyle/>
          <a:p>
            <a:pPr marL="285750" indent="-285750" algn="just">
              <a:buFont typeface="Arial" panose="020B0604020202020204" pitchFamily="34" charset="0"/>
              <a:buChar char="•"/>
            </a:pPr>
            <a:r>
              <a:rPr lang="ru-RU" dirty="0" smtClean="0"/>
              <a:t>В широком смысле слова </a:t>
            </a:r>
            <a:r>
              <a:rPr lang="ru-RU" dirty="0" smtClean="0">
                <a:solidFill>
                  <a:schemeClr val="accent5"/>
                </a:solidFill>
              </a:rPr>
              <a:t>самообразование</a:t>
            </a:r>
            <a:r>
              <a:rPr lang="ru-RU" dirty="0" smtClean="0"/>
              <a:t> — приобретение знаний самостоятельно, обучение чему-то новому своими силами.</a:t>
            </a:r>
          </a:p>
          <a:p>
            <a:pPr marL="285750" indent="-285750" algn="just">
              <a:buFont typeface="Arial" panose="020B0604020202020204" pitchFamily="34" charset="0"/>
              <a:buChar char="•"/>
            </a:pPr>
            <a:r>
              <a:rPr lang="ru-RU" dirty="0" smtClean="0">
                <a:solidFill>
                  <a:schemeClr val="accent5"/>
                </a:solidFill>
              </a:rPr>
              <a:t>Самообразование</a:t>
            </a:r>
            <a:r>
              <a:rPr lang="ru-RU" dirty="0" smtClean="0"/>
              <a:t> определяется как особая целенаправленная деятельность, имеющая положительную мотивационную активность и характеризуемая проявлением собственных волевых усилий человека. Это высшая форма самовыражения личности, вид творческой деятельности, в процессе которой человек само-развивается и создает духовные и материальные ценности, обладающие как общественной, так и субъективной значимостью. Самообразование – это перманентное обучение (постоянное). </a:t>
            </a:r>
          </a:p>
          <a:p>
            <a:pPr marL="285750" indent="-285750" algn="just">
              <a:buFont typeface="Arial" panose="020B0604020202020204" pitchFamily="34" charset="0"/>
              <a:buChar char="•"/>
            </a:pPr>
            <a:r>
              <a:rPr lang="ru-RU" dirty="0" smtClean="0"/>
              <a:t>Стремление к </a:t>
            </a:r>
            <a:r>
              <a:rPr lang="ru-RU" dirty="0" smtClean="0">
                <a:solidFill>
                  <a:schemeClr val="accent5"/>
                </a:solidFill>
              </a:rPr>
              <a:t>самообразованию</a:t>
            </a:r>
            <a:r>
              <a:rPr lang="ru-RU" dirty="0" smtClean="0"/>
              <a:t> складывается у обучающихся на основе различных мотивов, среди которых главную роль играет интерес к определенной области знаний. Познавательный интерес занимает особое место в </a:t>
            </a:r>
            <a:r>
              <a:rPr lang="ru-RU" dirty="0" smtClean="0">
                <a:solidFill>
                  <a:schemeClr val="accent5"/>
                </a:solidFill>
              </a:rPr>
              <a:t>самообразовательной деятельности, </a:t>
            </a:r>
            <a:r>
              <a:rPr lang="ru-RU" dirty="0" smtClean="0"/>
              <a:t>интересы зависят от возраста учащихся. Старшеклассникам, как правило, интересны темы, связанные с их будущей профессиональной деятельностью и, соответственно, с получением образования в вузе или колледже. Этот возраст характеризуется значительным развитием социального интеллекта, формированием мировоззрения, системы ценностей. </a:t>
            </a:r>
          </a:p>
          <a:p>
            <a:pPr algn="just"/>
            <a:r>
              <a:rPr lang="ru-RU" b="1" dirty="0" smtClean="0">
                <a:solidFill>
                  <a:schemeClr val="accent2">
                    <a:lumMod val="75000"/>
                  </a:schemeClr>
                </a:solidFill>
              </a:rPr>
              <a:t>Юридически самообразование </a:t>
            </a:r>
            <a:r>
              <a:rPr lang="ru-RU" dirty="0" smtClean="0">
                <a:solidFill>
                  <a:schemeClr val="accent2">
                    <a:lumMod val="75000"/>
                  </a:schemeClr>
                </a:solidFill>
              </a:rPr>
              <a:t>— </a:t>
            </a:r>
            <a:r>
              <a:rPr lang="ru-RU" b="1" dirty="0" smtClean="0">
                <a:solidFill>
                  <a:schemeClr val="accent2">
                    <a:lumMod val="75000"/>
                  </a:schemeClr>
                </a:solidFill>
              </a:rPr>
              <a:t>отдельная форма обучения</a:t>
            </a:r>
            <a:r>
              <a:rPr lang="ru-RU" b="1" dirty="0" smtClean="0"/>
              <a:t>, </a:t>
            </a:r>
            <a:r>
              <a:rPr lang="ru-RU" dirty="0" smtClean="0"/>
              <a:t>в России получать  образование можно как в школе, так и вне ее стен. </a:t>
            </a:r>
            <a:endParaRPr lang="ru-RU" dirty="0"/>
          </a:p>
        </p:txBody>
      </p:sp>
      <p:sp>
        <p:nvSpPr>
          <p:cNvPr id="6" name="Заголовок 5"/>
          <p:cNvSpPr>
            <a:spLocks noGrp="1"/>
          </p:cNvSpPr>
          <p:nvPr>
            <p:ph type="title"/>
          </p:nvPr>
        </p:nvSpPr>
        <p:spPr>
          <a:xfrm>
            <a:off x="1455089" y="365125"/>
            <a:ext cx="10082253" cy="501567"/>
          </a:xfrm>
        </p:spPr>
        <p:txBody>
          <a:bodyPr>
            <a:normAutofit fontScale="90000"/>
          </a:bodyPr>
          <a:lstStyle/>
          <a:p>
            <a:pPr algn="ctr"/>
            <a:r>
              <a:rPr lang="ru-RU" dirty="0" smtClean="0"/>
              <a:t/>
            </a:r>
            <a:br>
              <a:rPr lang="ru-RU" dirty="0" smtClean="0"/>
            </a:br>
            <a:r>
              <a:rPr lang="ru-RU" sz="3100" b="1" dirty="0" smtClean="0">
                <a:solidFill>
                  <a:schemeClr val="accent5"/>
                </a:solidFill>
              </a:rPr>
              <a:t>Что такое самообразование</a:t>
            </a:r>
            <a:r>
              <a:rPr lang="ru-RU" sz="3100" dirty="0" smtClean="0"/>
              <a:t/>
            </a:r>
            <a:br>
              <a:rPr lang="ru-RU" sz="3100" dirty="0" smtClean="0"/>
            </a:br>
            <a:endParaRPr lang="ru-RU" sz="3100" dirty="0"/>
          </a:p>
        </p:txBody>
      </p:sp>
      <p:pic>
        <p:nvPicPr>
          <p:cNvPr id="8" name="Рисунок 7"/>
          <p:cNvPicPr>
            <a:picLocks noChangeAspect="1"/>
          </p:cNvPicPr>
          <p:nvPr/>
        </p:nvPicPr>
        <p:blipFill>
          <a:blip r:embed="rId2"/>
          <a:stretch>
            <a:fillRect/>
          </a:stretch>
        </p:blipFill>
        <p:spPr>
          <a:xfrm>
            <a:off x="71562" y="124537"/>
            <a:ext cx="882596" cy="886344"/>
          </a:xfrm>
          <a:prstGeom prst="rect">
            <a:avLst/>
          </a:prstGeom>
        </p:spPr>
      </p:pic>
    </p:spTree>
    <p:extLst>
      <p:ext uri="{BB962C8B-B14F-4D97-AF65-F5344CB8AC3E}">
        <p14:creationId xmlns:p14="http://schemas.microsoft.com/office/powerpoint/2010/main" val="37245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7036" y="365125"/>
            <a:ext cx="10216763" cy="827571"/>
          </a:xfrm>
        </p:spPr>
        <p:txBody>
          <a:bodyPr>
            <a:normAutofit/>
          </a:bodyPr>
          <a:lstStyle/>
          <a:p>
            <a:pPr algn="ctr"/>
            <a:r>
              <a:rPr lang="ru-RU" sz="2800" b="1" dirty="0" smtClean="0">
                <a:solidFill>
                  <a:schemeClr val="accent5"/>
                </a:solidFill>
              </a:rPr>
              <a:t>Формы получения образования и формы обучения</a:t>
            </a:r>
            <a:endParaRPr lang="ru-RU" sz="2800" b="1" dirty="0">
              <a:solidFill>
                <a:schemeClr val="accent5"/>
              </a:solidFill>
            </a:endParaRPr>
          </a:p>
        </p:txBody>
      </p:sp>
      <p:pic>
        <p:nvPicPr>
          <p:cNvPr id="6" name="Объект 5"/>
          <p:cNvPicPr>
            <a:picLocks noGrp="1" noChangeAspect="1"/>
          </p:cNvPicPr>
          <p:nvPr>
            <p:ph idx="1"/>
          </p:nvPr>
        </p:nvPicPr>
        <p:blipFill>
          <a:blip r:embed="rId2"/>
          <a:stretch>
            <a:fillRect/>
          </a:stretch>
        </p:blipFill>
        <p:spPr>
          <a:xfrm>
            <a:off x="1343771" y="1248355"/>
            <a:ext cx="9803958" cy="5033699"/>
          </a:xfrm>
          <a:prstGeom prst="rect">
            <a:avLst/>
          </a:prstGeom>
        </p:spPr>
      </p:pic>
      <p:pic>
        <p:nvPicPr>
          <p:cNvPr id="8" name="Рисунок 7"/>
          <p:cNvPicPr>
            <a:picLocks noChangeAspect="1"/>
          </p:cNvPicPr>
          <p:nvPr/>
        </p:nvPicPr>
        <p:blipFill>
          <a:blip r:embed="rId3"/>
          <a:stretch>
            <a:fillRect/>
          </a:stretch>
        </p:blipFill>
        <p:spPr>
          <a:xfrm>
            <a:off x="133482" y="94437"/>
            <a:ext cx="874464" cy="883574"/>
          </a:xfrm>
          <a:prstGeom prst="rect">
            <a:avLst/>
          </a:prstGeom>
        </p:spPr>
      </p:pic>
    </p:spTree>
    <p:extLst>
      <p:ext uri="{BB962C8B-B14F-4D97-AF65-F5344CB8AC3E}">
        <p14:creationId xmlns:p14="http://schemas.microsoft.com/office/powerpoint/2010/main" val="422120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84447"/>
          </a:xfrm>
        </p:spPr>
        <p:txBody>
          <a:bodyPr>
            <a:normAutofit/>
          </a:bodyPr>
          <a:lstStyle/>
          <a:p>
            <a:pPr algn="ctr"/>
            <a:r>
              <a:rPr lang="ru-RU" sz="2800" b="1" dirty="0" smtClean="0">
                <a:solidFill>
                  <a:schemeClr val="accent5"/>
                </a:solidFill>
              </a:rPr>
              <a:t>Самообразование старшеклассников</a:t>
            </a:r>
            <a:endParaRPr lang="ru-RU" sz="2800" b="1" dirty="0">
              <a:solidFill>
                <a:schemeClr val="accent5"/>
              </a:solidFill>
            </a:endParaRPr>
          </a:p>
        </p:txBody>
      </p:sp>
      <p:sp>
        <p:nvSpPr>
          <p:cNvPr id="3" name="Объект 2"/>
          <p:cNvSpPr>
            <a:spLocks noGrp="1"/>
          </p:cNvSpPr>
          <p:nvPr>
            <p:ph idx="1"/>
          </p:nvPr>
        </p:nvSpPr>
        <p:spPr>
          <a:xfrm>
            <a:off x="341906" y="1232454"/>
            <a:ext cx="11354463" cy="5351228"/>
          </a:xfrm>
        </p:spPr>
        <p:txBody>
          <a:bodyPr>
            <a:normAutofit fontScale="62500" lnSpcReduction="20000"/>
          </a:bodyPr>
          <a:lstStyle/>
          <a:p>
            <a:pPr algn="just"/>
            <a:r>
              <a:rPr lang="ru-RU" dirty="0" smtClean="0"/>
              <a:t>Вне массовой школы обучение может проходить в форме семейного образования (1-9 классы) или самообразования (10-11 классы). Процесс в обоих случаях похож, хотя в первом случае ответственность лежит на родителях школьника, а во втором – на нём самом. Иногда такое образование называют домашним обучением, так как учебный процесс переносится из школьных стен домой. </a:t>
            </a:r>
            <a:r>
              <a:rPr lang="ru-RU" b="1" dirty="0" smtClean="0">
                <a:solidFill>
                  <a:schemeClr val="accent2">
                    <a:lumMod val="75000"/>
                  </a:schemeClr>
                </a:solidFill>
              </a:rPr>
              <a:t>Важно</a:t>
            </a:r>
            <a:r>
              <a:rPr lang="ru-RU" dirty="0" smtClean="0"/>
              <a:t> не путать домашнее (или семейное) обучение с надомным. Последнее является вынужденной мерой при заболеваниях, а не добровольным выбором. К «надомнику» приходят школьные педагоги, в то время как «</a:t>
            </a:r>
            <a:r>
              <a:rPr lang="ru-RU" dirty="0" err="1" smtClean="0"/>
              <a:t>семейники</a:t>
            </a:r>
            <a:r>
              <a:rPr lang="ru-RU" dirty="0" smtClean="0"/>
              <a:t>» вольны самостоятельно выбирать программу и репетиторов. </a:t>
            </a:r>
            <a:r>
              <a:rPr lang="ru-RU" i="1" dirty="0" smtClean="0"/>
              <a:t>(Схема на предыдущем слайде).</a:t>
            </a:r>
          </a:p>
          <a:p>
            <a:pPr algn="just"/>
            <a:r>
              <a:rPr lang="ru-RU" dirty="0" smtClean="0"/>
              <a:t>Термин «</a:t>
            </a:r>
            <a:r>
              <a:rPr lang="ru-RU" b="1" i="1" dirty="0" smtClean="0"/>
              <a:t>самообразование</a:t>
            </a:r>
            <a:r>
              <a:rPr lang="ru-RU" dirty="0" smtClean="0"/>
              <a:t>» применяется в отношении учеников 10–11 классов. Перейти на эту форму могут подростки, которым уже исполнилось 15 лет, или те, кто уже получил основное общее образование, то есть окончил девять классов. </a:t>
            </a:r>
          </a:p>
          <a:p>
            <a:pPr algn="just"/>
            <a:r>
              <a:rPr lang="ru-RU" dirty="0" smtClean="0"/>
              <a:t>Самообразование позволяет заниматься усерднее, качественнее и более осознанно, чем в массовой школе, оно развивает самостоятельность. Можно задействовать более широкий спектр ресурсов, привлекать разных педагогов (благодаря технологиям дистанционного образования) и планировать процесс учёбы. Самообразование даёт инструменты для профильного индивидуального обучения и углублённой подготовки к олимпиадам, ЕГЭ и поступлению в вуз.</a:t>
            </a:r>
          </a:p>
          <a:p>
            <a:pPr algn="just"/>
            <a:r>
              <a:rPr lang="ru-RU" dirty="0" smtClean="0"/>
              <a:t>В старшей школе рекомендуется сразу начинать готовиться к ЕГЭ. Желательно уже осенью определиться с предметами для сдачи, чтобы делать на них упор. Можно осуществить основную подготовку на домашнем обучении в 10 классе. В 11 классе останется изучить новые темы, которых обычно немного, и повторять все предыдущие материалы. Это позволяет разгрузить выпускной год. </a:t>
            </a:r>
          </a:p>
          <a:p>
            <a:pPr algn="just"/>
            <a:r>
              <a:rPr lang="ru-RU" dirty="0" smtClean="0"/>
              <a:t>Самообразование отличается от обучения в школе тем, что подросток сам несёт ответственность за процесс и результаты. Считается, что к 10–11 классу школьник уже достаточно взрослый, чтобы самостоятельно заниматься учёбой и осознанно выбирать форму обучения (хотя согласие родителей обычно требуется). </a:t>
            </a:r>
            <a:r>
              <a:rPr lang="ru-RU" b="1" dirty="0" smtClean="0">
                <a:solidFill>
                  <a:schemeClr val="accent6"/>
                </a:solidFill>
              </a:rPr>
              <a:t>Процесс наиболее результативен с тьюторским сопровождением самообразования.</a:t>
            </a:r>
          </a:p>
          <a:p>
            <a:pPr algn="just"/>
            <a:endParaRPr lang="ru-RU" dirty="0"/>
          </a:p>
        </p:txBody>
      </p:sp>
      <p:pic>
        <p:nvPicPr>
          <p:cNvPr id="4" name="Рисунок 3"/>
          <p:cNvPicPr>
            <a:picLocks noChangeAspect="1"/>
          </p:cNvPicPr>
          <p:nvPr/>
        </p:nvPicPr>
        <p:blipFill>
          <a:blip r:embed="rId2"/>
          <a:stretch>
            <a:fillRect/>
          </a:stretch>
        </p:blipFill>
        <p:spPr>
          <a:xfrm>
            <a:off x="127699" y="49727"/>
            <a:ext cx="989537" cy="999845"/>
          </a:xfrm>
          <a:prstGeom prst="rect">
            <a:avLst/>
          </a:prstGeom>
        </p:spPr>
      </p:pic>
    </p:spTree>
    <p:extLst>
      <p:ext uri="{BB962C8B-B14F-4D97-AF65-F5344CB8AC3E}">
        <p14:creationId xmlns:p14="http://schemas.microsoft.com/office/powerpoint/2010/main" val="314800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6902" y="198148"/>
            <a:ext cx="10423496" cy="1089963"/>
          </a:xfrm>
        </p:spPr>
        <p:txBody>
          <a:bodyPr>
            <a:noAutofit/>
          </a:bodyPr>
          <a:lstStyle/>
          <a:p>
            <a:pPr algn="ctr"/>
            <a:r>
              <a:rPr lang="ru-RU" sz="2800" b="1" dirty="0" smtClean="0">
                <a:solidFill>
                  <a:schemeClr val="accent5"/>
                </a:solidFill>
              </a:rPr>
              <a:t>Тьюторское сопровождение </a:t>
            </a:r>
            <a:br>
              <a:rPr lang="ru-RU" sz="2800" b="1" dirty="0" smtClean="0">
                <a:solidFill>
                  <a:schemeClr val="accent5"/>
                </a:solidFill>
              </a:rPr>
            </a:br>
            <a:r>
              <a:rPr lang="ru-RU" sz="2800" b="1" dirty="0" smtClean="0">
                <a:solidFill>
                  <a:schemeClr val="accent5"/>
                </a:solidFill>
              </a:rPr>
              <a:t>старшеклассников в самообразовании</a:t>
            </a:r>
            <a:endParaRPr lang="ru-RU" sz="2800" b="1" dirty="0">
              <a:solidFill>
                <a:schemeClr val="accent5"/>
              </a:solidFill>
            </a:endParaRPr>
          </a:p>
        </p:txBody>
      </p:sp>
      <p:sp>
        <p:nvSpPr>
          <p:cNvPr id="3" name="Объект 2"/>
          <p:cNvSpPr>
            <a:spLocks noGrp="1"/>
          </p:cNvSpPr>
          <p:nvPr>
            <p:ph idx="1"/>
          </p:nvPr>
        </p:nvSpPr>
        <p:spPr>
          <a:xfrm>
            <a:off x="214684" y="1367625"/>
            <a:ext cx="11767931" cy="5216056"/>
          </a:xfrm>
        </p:spPr>
        <p:txBody>
          <a:bodyPr>
            <a:normAutofit fontScale="62500" lnSpcReduction="20000"/>
          </a:bodyPr>
          <a:lstStyle/>
          <a:p>
            <a:pPr marL="0" indent="0" algn="just">
              <a:buNone/>
            </a:pPr>
            <a:r>
              <a:rPr lang="ru-RU" dirty="0" smtClean="0"/>
              <a:t>	В ходе тьюторского сопровождения самообразования старшеклассников создаются условия для осуществления и осмысления подростком самообразовательных действий. Способность человека к самообразованию традиционно рассматривается в педагогике как один из основных результатов обучения (К.Д. Ушинский, Ю.К. Бабанский и др.). </a:t>
            </a:r>
          </a:p>
          <a:p>
            <a:pPr marL="0" indent="0" algn="just">
              <a:buNone/>
            </a:pPr>
            <a:r>
              <a:rPr lang="ru-RU" dirty="0"/>
              <a:t>	</a:t>
            </a:r>
            <a:r>
              <a:rPr lang="ru-RU" dirty="0" smtClean="0"/>
              <a:t>Такие характерные для подростка черты, как стремление к самостоятельности и освобождению от опеки взрослых, ориентация на самопознание и формирование представлений о своей особенности по сравнению с другими, негативное отношение к организационным формам деятельности делают для него процесс самообразования особенно значимым и интересным.</a:t>
            </a:r>
          </a:p>
          <a:p>
            <a:pPr marL="0" indent="0" algn="just">
              <a:buNone/>
            </a:pPr>
            <a:r>
              <a:rPr lang="ru-RU" u="sng" dirty="0" smtClean="0">
                <a:solidFill>
                  <a:schemeClr val="accent2">
                    <a:lumMod val="75000"/>
                  </a:schemeClr>
                </a:solidFill>
              </a:rPr>
              <a:t>Цель тьютора </a:t>
            </a:r>
            <a:r>
              <a:rPr lang="ru-RU" dirty="0" smtClean="0"/>
              <a:t>- способствовать подростку в: </a:t>
            </a:r>
          </a:p>
          <a:p>
            <a:pPr marL="514350" indent="-514350" algn="just">
              <a:buAutoNum type="arabicParenR"/>
            </a:pPr>
            <a:r>
              <a:rPr lang="ru-RU" dirty="0" smtClean="0"/>
              <a:t>осознании индивидуальных самообразовательных целей и построении индивидуальных самообразовательных планов; </a:t>
            </a:r>
          </a:p>
          <a:p>
            <a:pPr marL="514350" indent="-514350" algn="just">
              <a:buAutoNum type="arabicParenR"/>
            </a:pPr>
            <a:r>
              <a:rPr lang="ru-RU" dirty="0" smtClean="0"/>
              <a:t>овладении им самообразовательной деятельностью и более широко - образовательными деятельностями как операционально-деятельностной основой самообразования; </a:t>
            </a:r>
          </a:p>
          <a:p>
            <a:pPr marL="514350" indent="-514350" algn="just">
              <a:buAutoNum type="arabicParenR"/>
            </a:pPr>
            <a:r>
              <a:rPr lang="ru-RU" dirty="0" smtClean="0"/>
              <a:t>осознание и овладение культурными средствами самообразования, в первую очередь - институциональными формами образования как средством самообразования. К таким институциональными формам могут быть отнесены библиотеки, кружки и другие учреждения дополнительного образования, а также </a:t>
            </a:r>
            <a:r>
              <a:rPr lang="ru-RU" dirty="0" err="1" smtClean="0"/>
              <a:t>интернет-ресурсы</a:t>
            </a:r>
            <a:r>
              <a:rPr lang="ru-RU" dirty="0" smtClean="0"/>
              <a:t>. </a:t>
            </a:r>
          </a:p>
          <a:p>
            <a:pPr marL="0" indent="0" algn="just">
              <a:buNone/>
            </a:pPr>
            <a:r>
              <a:rPr lang="ru-RU" dirty="0" smtClean="0"/>
              <a:t>В ходе тьюторского сопровождения происходит становление процесса самообразования подростка, основанного на самостоятельности субъекта самообразования и ориентированного на приобретение научных знаний, имеющих значение и смысл для его дальнейшего образования и построения жизненной стратегии.</a:t>
            </a:r>
          </a:p>
          <a:p>
            <a:pPr marL="0" indent="0" algn="just">
              <a:buNone/>
            </a:pPr>
            <a:r>
              <a:rPr lang="ru-RU" dirty="0" smtClean="0"/>
              <a:t>Наиболее важным результатом тьюторского сопровождения является </a:t>
            </a:r>
            <a:r>
              <a:rPr lang="ru-RU" b="1" dirty="0" smtClean="0"/>
              <a:t>«само-образующийся» человек</a:t>
            </a:r>
            <a:r>
              <a:rPr lang="ru-RU" dirty="0" smtClean="0"/>
              <a:t>, т.е. человек способный и стремящийся ставить и реализовывать самообразовательные цели как в рамках институциональных форм образования, так и вне их.</a:t>
            </a:r>
            <a:endParaRPr lang="ru-RU" dirty="0"/>
          </a:p>
        </p:txBody>
      </p:sp>
      <p:pic>
        <p:nvPicPr>
          <p:cNvPr id="4" name="Рисунок 3"/>
          <p:cNvPicPr>
            <a:picLocks noChangeAspect="1"/>
          </p:cNvPicPr>
          <p:nvPr/>
        </p:nvPicPr>
        <p:blipFill>
          <a:blip r:embed="rId2"/>
          <a:stretch>
            <a:fillRect/>
          </a:stretch>
        </p:blipFill>
        <p:spPr>
          <a:xfrm>
            <a:off x="270766" y="198148"/>
            <a:ext cx="993734" cy="999831"/>
          </a:xfrm>
          <a:prstGeom prst="rect">
            <a:avLst/>
          </a:prstGeom>
        </p:spPr>
      </p:pic>
    </p:spTree>
    <p:extLst>
      <p:ext uri="{BB962C8B-B14F-4D97-AF65-F5344CB8AC3E}">
        <p14:creationId xmlns:p14="http://schemas.microsoft.com/office/powerpoint/2010/main" val="60956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1788" y="444638"/>
            <a:ext cx="9548854" cy="675816"/>
          </a:xfrm>
        </p:spPr>
        <p:txBody>
          <a:bodyPr>
            <a:noAutofit/>
          </a:bodyPr>
          <a:lstStyle/>
          <a:p>
            <a:pPr algn="ctr"/>
            <a:r>
              <a:rPr lang="ru-RU" sz="2800" b="1" dirty="0" smtClean="0">
                <a:solidFill>
                  <a:schemeClr val="accent5"/>
                </a:solidFill>
              </a:rPr>
              <a:t>Сопровождение тьютором-предметником профильного самообразования старшеклассников</a:t>
            </a:r>
            <a:endParaRPr lang="ru-RU" sz="2800" b="1" dirty="0">
              <a:solidFill>
                <a:schemeClr val="accent5"/>
              </a:solidFill>
            </a:endParaRPr>
          </a:p>
        </p:txBody>
      </p:sp>
      <p:sp>
        <p:nvSpPr>
          <p:cNvPr id="3" name="Объект 2"/>
          <p:cNvSpPr>
            <a:spLocks noGrp="1"/>
          </p:cNvSpPr>
          <p:nvPr>
            <p:ph sz="half" idx="1"/>
          </p:nvPr>
        </p:nvSpPr>
        <p:spPr>
          <a:xfrm>
            <a:off x="508883" y="1423283"/>
            <a:ext cx="5597719" cy="4961614"/>
          </a:xfrm>
        </p:spPr>
        <p:txBody>
          <a:bodyPr>
            <a:normAutofit fontScale="62500" lnSpcReduction="20000"/>
          </a:bodyPr>
          <a:lstStyle/>
          <a:p>
            <a:pPr marL="0" indent="0" algn="just">
              <a:buNone/>
            </a:pPr>
            <a:r>
              <a:rPr lang="ru-RU" b="1" dirty="0" smtClean="0"/>
              <a:t>Профильное обучение</a:t>
            </a:r>
          </a:p>
          <a:p>
            <a:pPr marL="0" indent="0" algn="just">
              <a:buNone/>
            </a:pPr>
            <a:r>
              <a:rPr lang="ru-RU" dirty="0" smtClean="0"/>
              <a:t>Большинство старшеклассников уже задумываются о том, с какой профессией связать будущее, какие предметы сдавать на ЕГЭ и куда поступать. Несмотря на то что во многих массовых школах введено профильное обучение и детей делят по классам в зависимости от направления (гуманитарное, биохимическое, физико-математическое — самые популярные), школьникам приходится учить и сдавать ненужные им дисциплины, или наоборот — жертвовать любимыми. </a:t>
            </a:r>
          </a:p>
          <a:p>
            <a:pPr marL="0" indent="0" algn="just">
              <a:buNone/>
            </a:pPr>
            <a:r>
              <a:rPr lang="ru-RU" dirty="0" smtClean="0"/>
              <a:t>В выбранной школе прикрепления сообщат, какие предметы обязательны для аттестации, их так или иначе придётся проходить. Остальную программу </a:t>
            </a:r>
            <a:r>
              <a:rPr lang="ru-RU" b="1" dirty="0" smtClean="0"/>
              <a:t>старшеклассник может выбрать вместе с тьютором </a:t>
            </a:r>
            <a:r>
              <a:rPr lang="ru-RU" dirty="0" smtClean="0"/>
              <a:t>и родителями, так же самостоятельно спланировать учебный процесс. Можно заниматься по учебникам, посещать репетиторов или смотреть онлайн-курсы. </a:t>
            </a:r>
          </a:p>
          <a:p>
            <a:pPr marL="0" indent="0" algn="just">
              <a:buNone/>
            </a:pPr>
            <a:r>
              <a:rPr lang="ru-RU" b="1" dirty="0">
                <a:solidFill>
                  <a:schemeClr val="accent6"/>
                </a:solidFill>
              </a:rPr>
              <a:t>Тьютор-предметник</a:t>
            </a:r>
            <a:r>
              <a:rPr lang="ru-RU" dirty="0"/>
              <a:t> обеспечивает консультирование и сопровождение самообучающихся по конкретному учебному предмету и оказывает им поддержку в затруднительных ситуациях в процессе их самообразования.</a:t>
            </a:r>
          </a:p>
          <a:p>
            <a:pPr marL="0" indent="0" algn="just">
              <a:buNone/>
            </a:pPr>
            <a:endParaRPr lang="ru-RU" dirty="0" smtClean="0"/>
          </a:p>
          <a:p>
            <a:pPr marL="0" indent="0" algn="just">
              <a:buNone/>
            </a:pPr>
            <a:endParaRPr lang="ru-RU" dirty="0" smtClean="0"/>
          </a:p>
        </p:txBody>
      </p:sp>
      <p:pic>
        <p:nvPicPr>
          <p:cNvPr id="4" name="Рисунок 3"/>
          <p:cNvPicPr>
            <a:picLocks noChangeAspect="1"/>
          </p:cNvPicPr>
          <p:nvPr/>
        </p:nvPicPr>
        <p:blipFill>
          <a:blip r:embed="rId2"/>
          <a:stretch>
            <a:fillRect/>
          </a:stretch>
        </p:blipFill>
        <p:spPr>
          <a:xfrm>
            <a:off x="286247" y="120623"/>
            <a:ext cx="993734" cy="999831"/>
          </a:xfrm>
          <a:prstGeom prst="rect">
            <a:avLst/>
          </a:prstGeom>
        </p:spPr>
      </p:pic>
      <p:sp>
        <p:nvSpPr>
          <p:cNvPr id="7" name="Объект 6"/>
          <p:cNvSpPr>
            <a:spLocks noGrp="1"/>
          </p:cNvSpPr>
          <p:nvPr>
            <p:ph sz="half" idx="2"/>
          </p:nvPr>
        </p:nvSpPr>
        <p:spPr>
          <a:xfrm>
            <a:off x="6480313" y="1741335"/>
            <a:ext cx="5135878" cy="1439187"/>
          </a:xfrm>
        </p:spPr>
        <p:txBody>
          <a:bodyPr>
            <a:normAutofit fontScale="62500" lnSpcReduction="20000"/>
          </a:bodyPr>
          <a:lstStyle/>
          <a:p>
            <a:pPr marL="0" indent="0" algn="just">
              <a:buNone/>
            </a:pPr>
            <a:r>
              <a:rPr lang="ru-RU" dirty="0"/>
              <a:t>В организации процесса самообразования поможет </a:t>
            </a:r>
            <a:r>
              <a:rPr lang="ru-RU" b="1" dirty="0">
                <a:solidFill>
                  <a:schemeClr val="accent5"/>
                </a:solidFill>
              </a:rPr>
              <a:t>личностно-ресурсная карта </a:t>
            </a:r>
            <a:r>
              <a:rPr lang="ru-RU" dirty="0"/>
              <a:t>- наглядное, развернутое изображение различных ресурсов человека (условий и возможностей), связанных с последовательным, структурированным движением человека по осваиванию им этих ресурсов</a:t>
            </a:r>
            <a:r>
              <a:rPr lang="ru-RU" dirty="0" smtClean="0"/>
              <a:t>.</a:t>
            </a:r>
          </a:p>
          <a:p>
            <a:pPr marL="0" indent="0">
              <a:buNone/>
            </a:pPr>
            <a:endParaRPr lang="ru-RU" dirty="0"/>
          </a:p>
          <a:p>
            <a:endParaRPr lang="ru-RU" dirty="0"/>
          </a:p>
        </p:txBody>
      </p:sp>
      <p:pic>
        <p:nvPicPr>
          <p:cNvPr id="5" name="Рисунок 4"/>
          <p:cNvPicPr>
            <a:picLocks noChangeAspect="1"/>
          </p:cNvPicPr>
          <p:nvPr/>
        </p:nvPicPr>
        <p:blipFill>
          <a:blip r:embed="rId3"/>
          <a:stretch>
            <a:fillRect/>
          </a:stretch>
        </p:blipFill>
        <p:spPr>
          <a:xfrm>
            <a:off x="6480313" y="3464532"/>
            <a:ext cx="4968671" cy="2664183"/>
          </a:xfrm>
          <a:prstGeom prst="rect">
            <a:avLst/>
          </a:prstGeom>
        </p:spPr>
      </p:pic>
    </p:spTree>
    <p:extLst>
      <p:ext uri="{BB962C8B-B14F-4D97-AF65-F5344CB8AC3E}">
        <p14:creationId xmlns:p14="http://schemas.microsoft.com/office/powerpoint/2010/main" val="197915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487" y="373077"/>
            <a:ext cx="9588610" cy="652642"/>
          </a:xfrm>
        </p:spPr>
        <p:txBody>
          <a:bodyPr>
            <a:normAutofit/>
          </a:bodyPr>
          <a:lstStyle/>
          <a:p>
            <a:pPr algn="ctr"/>
            <a:r>
              <a:rPr lang="ru-RU" sz="2800" b="1" dirty="0" smtClean="0">
                <a:solidFill>
                  <a:schemeClr val="accent5"/>
                </a:solidFill>
              </a:rPr>
              <a:t>Примеры ресурсных карт</a:t>
            </a:r>
            <a:endParaRPr lang="ru-RU" sz="2800" b="1" dirty="0">
              <a:solidFill>
                <a:schemeClr val="accent5"/>
              </a:solidFill>
            </a:endParaRPr>
          </a:p>
        </p:txBody>
      </p:sp>
      <p:pic>
        <p:nvPicPr>
          <p:cNvPr id="4" name="Объект 3"/>
          <p:cNvPicPr>
            <a:picLocks noGrp="1" noChangeAspect="1"/>
          </p:cNvPicPr>
          <p:nvPr>
            <p:ph idx="1"/>
          </p:nvPr>
        </p:nvPicPr>
        <p:blipFill>
          <a:blip r:embed="rId2"/>
          <a:stretch>
            <a:fillRect/>
          </a:stretch>
        </p:blipFill>
        <p:spPr>
          <a:xfrm>
            <a:off x="263808" y="1270874"/>
            <a:ext cx="3893878" cy="2415915"/>
          </a:xfrm>
          <a:prstGeom prst="rect">
            <a:avLst/>
          </a:prstGeom>
        </p:spPr>
      </p:pic>
      <p:pic>
        <p:nvPicPr>
          <p:cNvPr id="5" name="Рисунок 4"/>
          <p:cNvPicPr>
            <a:picLocks noChangeAspect="1"/>
          </p:cNvPicPr>
          <p:nvPr/>
        </p:nvPicPr>
        <p:blipFill>
          <a:blip r:embed="rId3"/>
          <a:stretch>
            <a:fillRect/>
          </a:stretch>
        </p:blipFill>
        <p:spPr>
          <a:xfrm>
            <a:off x="263808" y="199482"/>
            <a:ext cx="993734" cy="999831"/>
          </a:xfrm>
          <a:prstGeom prst="rect">
            <a:avLst/>
          </a:prstGeom>
        </p:spPr>
      </p:pic>
      <p:pic>
        <p:nvPicPr>
          <p:cNvPr id="6" name="Рисунок 5"/>
          <p:cNvPicPr>
            <a:picLocks noChangeAspect="1"/>
          </p:cNvPicPr>
          <p:nvPr/>
        </p:nvPicPr>
        <p:blipFill>
          <a:blip r:embed="rId4"/>
          <a:stretch>
            <a:fillRect/>
          </a:stretch>
        </p:blipFill>
        <p:spPr>
          <a:xfrm>
            <a:off x="4269852" y="1266540"/>
            <a:ext cx="7712766" cy="4953662"/>
          </a:xfrm>
          <a:prstGeom prst="rect">
            <a:avLst/>
          </a:prstGeom>
        </p:spPr>
      </p:pic>
      <p:pic>
        <p:nvPicPr>
          <p:cNvPr id="7" name="Рисунок 6"/>
          <p:cNvPicPr>
            <a:picLocks noChangeAspect="1"/>
          </p:cNvPicPr>
          <p:nvPr/>
        </p:nvPicPr>
        <p:blipFill>
          <a:blip r:embed="rId5"/>
          <a:stretch>
            <a:fillRect/>
          </a:stretch>
        </p:blipFill>
        <p:spPr>
          <a:xfrm>
            <a:off x="263808" y="3747705"/>
            <a:ext cx="3891884" cy="2472497"/>
          </a:xfrm>
          <a:prstGeom prst="rect">
            <a:avLst/>
          </a:prstGeom>
        </p:spPr>
      </p:pic>
    </p:spTree>
    <p:extLst>
      <p:ext uri="{BB962C8B-B14F-4D97-AF65-F5344CB8AC3E}">
        <p14:creationId xmlns:p14="http://schemas.microsoft.com/office/powerpoint/2010/main" val="380385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938" y="365126"/>
            <a:ext cx="10200861" cy="716252"/>
          </a:xfrm>
        </p:spPr>
        <p:txBody>
          <a:bodyPr>
            <a:normAutofit/>
          </a:bodyPr>
          <a:lstStyle/>
          <a:p>
            <a:pPr algn="ctr"/>
            <a:r>
              <a:rPr lang="ru-RU" sz="2800" b="1" dirty="0">
                <a:solidFill>
                  <a:schemeClr val="accent5"/>
                </a:solidFill>
              </a:rPr>
              <a:t>Этапы тьюторского сопровождения</a:t>
            </a:r>
          </a:p>
        </p:txBody>
      </p:sp>
      <p:sp>
        <p:nvSpPr>
          <p:cNvPr id="3" name="Объект 2"/>
          <p:cNvSpPr>
            <a:spLocks noGrp="1"/>
          </p:cNvSpPr>
          <p:nvPr>
            <p:ph idx="1"/>
          </p:nvPr>
        </p:nvSpPr>
        <p:spPr>
          <a:xfrm>
            <a:off x="556591" y="1288110"/>
            <a:ext cx="10797208" cy="5160397"/>
          </a:xfrm>
        </p:spPr>
        <p:txBody>
          <a:bodyPr>
            <a:normAutofit fontScale="77500" lnSpcReduction="20000"/>
          </a:bodyPr>
          <a:lstStyle/>
          <a:p>
            <a:pPr algn="just"/>
            <a:r>
              <a:rPr lang="ru-RU" dirty="0" smtClean="0">
                <a:solidFill>
                  <a:schemeClr val="accent5"/>
                </a:solidFill>
              </a:rPr>
              <a:t>I </a:t>
            </a:r>
            <a:r>
              <a:rPr lang="ru-RU" dirty="0">
                <a:solidFill>
                  <a:schemeClr val="accent5"/>
                </a:solidFill>
              </a:rPr>
              <a:t>этап (диагностический) </a:t>
            </a:r>
            <a:r>
              <a:rPr lang="ru-RU" dirty="0"/>
              <a:t>- установление контакта с </a:t>
            </a:r>
            <a:r>
              <a:rPr lang="ru-RU" dirty="0" smtClean="0"/>
              <a:t>самообучающимся и его родителями, фиксация факта проблемы</a:t>
            </a:r>
            <a:r>
              <a:rPr lang="en-US" dirty="0" smtClean="0"/>
              <a:t>/</a:t>
            </a:r>
            <a:r>
              <a:rPr lang="ru-RU" dirty="0" smtClean="0"/>
              <a:t>затруднения, диагностика, совместная </a:t>
            </a:r>
            <a:r>
              <a:rPr lang="ru-RU" dirty="0"/>
              <a:t>оценка проблемы с точки зрения значимости </a:t>
            </a:r>
            <a:r>
              <a:rPr lang="ru-RU" dirty="0" smtClean="0"/>
              <a:t>ее для тьюторанта;</a:t>
            </a:r>
            <a:endParaRPr lang="ru-RU" dirty="0"/>
          </a:p>
          <a:p>
            <a:pPr algn="just"/>
            <a:r>
              <a:rPr lang="ru-RU" dirty="0" smtClean="0"/>
              <a:t> </a:t>
            </a:r>
            <a:r>
              <a:rPr lang="ru-RU" dirty="0">
                <a:solidFill>
                  <a:schemeClr val="accent5"/>
                </a:solidFill>
              </a:rPr>
              <a:t>II этап (поисковый) </a:t>
            </a:r>
            <a:r>
              <a:rPr lang="ru-RU" dirty="0"/>
              <a:t>- организация совместно </a:t>
            </a:r>
            <a:r>
              <a:rPr lang="ru-RU" dirty="0" smtClean="0"/>
              <a:t>с тьюторантом поиска причин возникновения </a:t>
            </a:r>
            <a:r>
              <a:rPr lang="ru-RU" dirty="0"/>
              <a:t>проблемы/трудности, взгляд на ситуацию со </a:t>
            </a:r>
            <a:r>
              <a:rPr lang="ru-RU" dirty="0" smtClean="0"/>
              <a:t>стороны;</a:t>
            </a:r>
            <a:endParaRPr lang="ru-RU" dirty="0"/>
          </a:p>
          <a:p>
            <a:pPr algn="just"/>
            <a:r>
              <a:rPr lang="ru-RU" dirty="0" smtClean="0">
                <a:solidFill>
                  <a:schemeClr val="accent5"/>
                </a:solidFill>
              </a:rPr>
              <a:t>III </a:t>
            </a:r>
            <a:r>
              <a:rPr lang="ru-RU" dirty="0">
                <a:solidFill>
                  <a:schemeClr val="accent5"/>
                </a:solidFill>
              </a:rPr>
              <a:t>этап </a:t>
            </a:r>
            <a:r>
              <a:rPr lang="ru-RU" dirty="0" smtClean="0">
                <a:solidFill>
                  <a:schemeClr val="accent5"/>
                </a:solidFill>
              </a:rPr>
              <a:t>(проектировочный) </a:t>
            </a:r>
            <a:r>
              <a:rPr lang="ru-RU" dirty="0"/>
              <a:t>- проектирование действий </a:t>
            </a:r>
            <a:r>
              <a:rPr lang="ru-RU" dirty="0" smtClean="0"/>
              <a:t>тьютора и тьюторанта (разделение </a:t>
            </a:r>
            <a:r>
              <a:rPr lang="ru-RU" dirty="0"/>
              <a:t>функций ответственности по решению проблемы), налаживание договорных отношений и заключение договора в любой форме;</a:t>
            </a:r>
          </a:p>
          <a:p>
            <a:pPr algn="just"/>
            <a:r>
              <a:rPr lang="ru-RU" dirty="0" smtClean="0">
                <a:solidFill>
                  <a:schemeClr val="accent5"/>
                </a:solidFill>
              </a:rPr>
              <a:t>IV </a:t>
            </a:r>
            <a:r>
              <a:rPr lang="ru-RU" dirty="0">
                <a:solidFill>
                  <a:schemeClr val="accent5"/>
                </a:solidFill>
              </a:rPr>
              <a:t>этап (деятельностный) </a:t>
            </a:r>
            <a:r>
              <a:rPr lang="ru-RU" dirty="0"/>
              <a:t>- действует сам </a:t>
            </a:r>
            <a:r>
              <a:rPr lang="ru-RU" dirty="0" smtClean="0"/>
              <a:t>старшеклассник </a:t>
            </a:r>
            <a:r>
              <a:rPr lang="ru-RU" dirty="0"/>
              <a:t>и действует </a:t>
            </a:r>
            <a:r>
              <a:rPr lang="ru-RU" b="1" dirty="0" smtClean="0"/>
              <a:t>тьютор-предметник</a:t>
            </a:r>
            <a:r>
              <a:rPr lang="ru-RU" dirty="0" smtClean="0"/>
              <a:t> </a:t>
            </a:r>
            <a:r>
              <a:rPr lang="ru-RU" dirty="0"/>
              <a:t>(одобрение действий, стимулирование </a:t>
            </a:r>
            <a:r>
              <a:rPr lang="ru-RU" dirty="0" smtClean="0"/>
              <a:t>инициативы </a:t>
            </a:r>
            <a:r>
              <a:rPr lang="ru-RU" dirty="0"/>
              <a:t>и действий, координация деятельности специалистов в </a:t>
            </a:r>
            <a:r>
              <a:rPr lang="ru-RU" dirty="0" smtClean="0"/>
              <a:t>школе </a:t>
            </a:r>
            <a:r>
              <a:rPr lang="ru-RU" dirty="0"/>
              <a:t>и за </a:t>
            </a:r>
            <a:r>
              <a:rPr lang="ru-RU" dirty="0" smtClean="0"/>
              <a:t>ее </a:t>
            </a:r>
            <a:r>
              <a:rPr lang="ru-RU" dirty="0"/>
              <a:t>пределами, </a:t>
            </a:r>
            <a:r>
              <a:rPr lang="ru-RU" dirty="0" smtClean="0"/>
              <a:t>работа с родителями);</a:t>
            </a:r>
            <a:endParaRPr lang="ru-RU" dirty="0"/>
          </a:p>
          <a:p>
            <a:pPr algn="just"/>
            <a:r>
              <a:rPr lang="ru-RU" dirty="0" smtClean="0">
                <a:solidFill>
                  <a:schemeClr val="accent5"/>
                </a:solidFill>
              </a:rPr>
              <a:t>V </a:t>
            </a:r>
            <a:r>
              <a:rPr lang="ru-RU" dirty="0">
                <a:solidFill>
                  <a:schemeClr val="accent5"/>
                </a:solidFill>
              </a:rPr>
              <a:t>этап (рефлексивный) </a:t>
            </a:r>
            <a:r>
              <a:rPr lang="ru-RU" dirty="0"/>
              <a:t>- совместное </a:t>
            </a:r>
            <a:r>
              <a:rPr lang="ru-RU" dirty="0" smtClean="0"/>
              <a:t>обсуждение </a:t>
            </a:r>
            <a:r>
              <a:rPr lang="ru-RU" dirty="0"/>
              <a:t>успехов и неудач предыдущих этапов </a:t>
            </a:r>
            <a:r>
              <a:rPr lang="ru-RU" dirty="0" smtClean="0"/>
              <a:t>деятельности (</a:t>
            </a:r>
            <a:r>
              <a:rPr lang="ru-RU" b="1" dirty="0" smtClean="0">
                <a:solidFill>
                  <a:schemeClr val="accent6"/>
                </a:solidFill>
              </a:rPr>
              <a:t>школьник – тьютор – родитель</a:t>
            </a:r>
            <a:r>
              <a:rPr lang="ru-RU" dirty="0" smtClean="0"/>
              <a:t>), </a:t>
            </a:r>
            <a:r>
              <a:rPr lang="ru-RU" dirty="0"/>
              <a:t>констатация факта разрешимости проблемы или </a:t>
            </a:r>
            <a:r>
              <a:rPr lang="ru-RU" dirty="0" err="1"/>
              <a:t>переформулирование</a:t>
            </a:r>
            <a:r>
              <a:rPr lang="ru-RU" dirty="0"/>
              <a:t> затруднения, осмысление </a:t>
            </a:r>
            <a:r>
              <a:rPr lang="ru-RU" dirty="0" smtClean="0"/>
              <a:t>тьюторантом </a:t>
            </a:r>
            <a:r>
              <a:rPr lang="ru-RU" dirty="0"/>
              <a:t>и </a:t>
            </a:r>
            <a:r>
              <a:rPr lang="ru-RU" dirty="0" smtClean="0"/>
              <a:t>тьютором нового </a:t>
            </a:r>
            <a:r>
              <a:rPr lang="ru-RU" dirty="0"/>
              <a:t>опыта жизнедеятельности.</a:t>
            </a:r>
          </a:p>
          <a:p>
            <a:pPr marL="0" indent="0">
              <a:buNone/>
            </a:pPr>
            <a:r>
              <a:rPr lang="ru-RU" b="1" dirty="0">
                <a:solidFill>
                  <a:schemeClr val="accent2">
                    <a:lumMod val="75000"/>
                  </a:schemeClr>
                </a:solidFill>
              </a:rPr>
              <a:t>Важно:</a:t>
            </a:r>
            <a:r>
              <a:rPr lang="ru-RU" b="1" dirty="0"/>
              <a:t> </a:t>
            </a:r>
            <a:r>
              <a:rPr lang="ru-RU" dirty="0"/>
              <a:t>самообучающемуся необходимо постоянно анализировать свою учебную деятельность, видеть свои успехи и прогресс  в достижении поставленной цели.</a:t>
            </a:r>
          </a:p>
          <a:p>
            <a:endParaRPr lang="ru-RU" dirty="0"/>
          </a:p>
        </p:txBody>
      </p:sp>
      <p:pic>
        <p:nvPicPr>
          <p:cNvPr id="4" name="Рисунок 3"/>
          <p:cNvPicPr>
            <a:picLocks noChangeAspect="1"/>
          </p:cNvPicPr>
          <p:nvPr/>
        </p:nvPicPr>
        <p:blipFill>
          <a:blip r:embed="rId2"/>
          <a:stretch>
            <a:fillRect/>
          </a:stretch>
        </p:blipFill>
        <p:spPr>
          <a:xfrm>
            <a:off x="159204" y="81547"/>
            <a:ext cx="993734" cy="999831"/>
          </a:xfrm>
          <a:prstGeom prst="rect">
            <a:avLst/>
          </a:prstGeom>
        </p:spPr>
      </p:pic>
    </p:spTree>
    <p:extLst>
      <p:ext uri="{BB962C8B-B14F-4D97-AF65-F5344CB8AC3E}">
        <p14:creationId xmlns:p14="http://schemas.microsoft.com/office/powerpoint/2010/main" val="16767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474" y="365125"/>
            <a:ext cx="10288325" cy="843473"/>
          </a:xfrm>
        </p:spPr>
        <p:txBody>
          <a:bodyPr>
            <a:normAutofit/>
          </a:bodyPr>
          <a:lstStyle/>
          <a:p>
            <a:pPr algn="ctr"/>
            <a:r>
              <a:rPr lang="ru-RU" sz="2800" b="1" dirty="0">
                <a:solidFill>
                  <a:schemeClr val="accent5"/>
                </a:solidFill>
              </a:rPr>
              <a:t>Инструменты </a:t>
            </a:r>
            <a:r>
              <a:rPr lang="ru-RU" sz="2800" b="1" dirty="0" smtClean="0">
                <a:solidFill>
                  <a:schemeClr val="accent5"/>
                </a:solidFill>
              </a:rPr>
              <a:t>тьютора и требования к нему</a:t>
            </a:r>
            <a:endParaRPr lang="ru-RU" sz="2800" b="1" dirty="0">
              <a:solidFill>
                <a:schemeClr val="accent5"/>
              </a:solidFill>
            </a:endParaRPr>
          </a:p>
        </p:txBody>
      </p:sp>
      <p:sp>
        <p:nvSpPr>
          <p:cNvPr id="3" name="Объект 2"/>
          <p:cNvSpPr>
            <a:spLocks noGrp="1"/>
          </p:cNvSpPr>
          <p:nvPr>
            <p:ph sz="half" idx="1"/>
          </p:nvPr>
        </p:nvSpPr>
        <p:spPr>
          <a:xfrm>
            <a:off x="365759" y="1391478"/>
            <a:ext cx="4365267" cy="5192202"/>
          </a:xfrm>
        </p:spPr>
        <p:txBody>
          <a:bodyPr>
            <a:noAutofit/>
          </a:bodyPr>
          <a:lstStyle/>
          <a:p>
            <a:pPr marL="0" indent="0">
              <a:buNone/>
            </a:pPr>
            <a:r>
              <a:rPr lang="ru-RU" sz="2000" dirty="0" smtClean="0">
                <a:solidFill>
                  <a:schemeClr val="accent5"/>
                </a:solidFill>
              </a:rPr>
              <a:t>1</a:t>
            </a:r>
            <a:r>
              <a:rPr lang="ru-RU" sz="2000" dirty="0">
                <a:solidFill>
                  <a:schemeClr val="accent5"/>
                </a:solidFill>
              </a:rPr>
              <a:t>.</a:t>
            </a:r>
            <a:r>
              <a:rPr lang="ru-RU" sz="2000" dirty="0"/>
              <a:t> </a:t>
            </a:r>
            <a:r>
              <a:rPr lang="ru-RU" sz="2000" dirty="0" smtClean="0"/>
              <a:t>Технологии индивидуальной и групповой консультации</a:t>
            </a:r>
            <a:r>
              <a:rPr lang="ru-RU" sz="2000" dirty="0"/>
              <a:t>;</a:t>
            </a:r>
          </a:p>
          <a:p>
            <a:pPr marL="0" indent="0">
              <a:buNone/>
            </a:pPr>
            <a:r>
              <a:rPr lang="ru-RU" sz="2000" dirty="0">
                <a:solidFill>
                  <a:schemeClr val="accent5"/>
                </a:solidFill>
              </a:rPr>
              <a:t>2.</a:t>
            </a:r>
            <a:r>
              <a:rPr lang="ru-RU" sz="2000" dirty="0"/>
              <a:t> </a:t>
            </a:r>
            <a:r>
              <a:rPr lang="ru-RU" sz="2000" dirty="0" smtClean="0"/>
              <a:t>Технологии постановки вопроса (вопрошания) и активного слушания;</a:t>
            </a:r>
          </a:p>
          <a:p>
            <a:pPr marL="0" indent="0">
              <a:buNone/>
            </a:pPr>
            <a:r>
              <a:rPr lang="ru-RU" sz="2000" dirty="0" smtClean="0">
                <a:solidFill>
                  <a:schemeClr val="accent5"/>
                </a:solidFill>
              </a:rPr>
              <a:t>3. </a:t>
            </a:r>
            <a:r>
              <a:rPr lang="ru-RU" sz="2000" dirty="0" smtClean="0"/>
              <a:t>Портфолио и Кейс-метод </a:t>
            </a:r>
            <a:r>
              <a:rPr lang="ru-RU" sz="2000" dirty="0"/>
              <a:t>(метод анализа конкретных ситуаций). </a:t>
            </a:r>
          </a:p>
          <a:p>
            <a:pPr marL="0" indent="0">
              <a:buNone/>
            </a:pPr>
            <a:r>
              <a:rPr lang="ru-RU" sz="2000" dirty="0" smtClean="0">
                <a:solidFill>
                  <a:schemeClr val="accent5"/>
                </a:solidFill>
              </a:rPr>
              <a:t>4. </a:t>
            </a:r>
            <a:r>
              <a:rPr lang="ru-RU" sz="2000" dirty="0"/>
              <a:t>Технология сопровождения познавательных интересов;</a:t>
            </a:r>
          </a:p>
          <a:p>
            <a:pPr marL="0" indent="0">
              <a:buNone/>
            </a:pPr>
            <a:r>
              <a:rPr lang="ru-RU" sz="2000" dirty="0" smtClean="0">
                <a:solidFill>
                  <a:schemeClr val="accent5"/>
                </a:solidFill>
              </a:rPr>
              <a:t>5. </a:t>
            </a:r>
            <a:r>
              <a:rPr lang="ru-RU" sz="2000" dirty="0"/>
              <a:t>Технология сопровождения проектно-исследовательской </a:t>
            </a:r>
            <a:r>
              <a:rPr lang="ru-RU" sz="2000" dirty="0" smtClean="0"/>
              <a:t>деятельности и др.</a:t>
            </a:r>
            <a:endParaRPr lang="ru-RU" sz="2000" dirty="0"/>
          </a:p>
          <a:p>
            <a:pPr marL="0" indent="0">
              <a:buNone/>
            </a:pPr>
            <a:r>
              <a:rPr lang="ru-RU" sz="2000" b="1" dirty="0" smtClean="0">
                <a:solidFill>
                  <a:schemeClr val="accent2">
                    <a:lumMod val="75000"/>
                  </a:schemeClr>
                </a:solidFill>
              </a:rPr>
              <a:t>Тьютор-предметник </a:t>
            </a:r>
            <a:r>
              <a:rPr lang="ru-RU" sz="2000" b="1" dirty="0">
                <a:solidFill>
                  <a:schemeClr val="accent2">
                    <a:lumMod val="75000"/>
                  </a:schemeClr>
                </a:solidFill>
              </a:rPr>
              <a:t>должен знать:</a:t>
            </a:r>
          </a:p>
          <a:p>
            <a:pPr marL="0" indent="0">
              <a:buNone/>
            </a:pPr>
            <a:r>
              <a:rPr lang="ru-RU" sz="2000" dirty="0"/>
              <a:t>• свой предмет;</a:t>
            </a:r>
          </a:p>
          <a:p>
            <a:pPr marL="0" indent="0">
              <a:buNone/>
            </a:pPr>
            <a:r>
              <a:rPr lang="ru-RU" sz="2000" dirty="0"/>
              <a:t>• особенности возрастной психологии </a:t>
            </a:r>
            <a:r>
              <a:rPr lang="ru-RU" sz="2000" dirty="0" smtClean="0"/>
              <a:t>обучающихся</a:t>
            </a:r>
            <a:endParaRPr lang="ru-RU" sz="2000" dirty="0"/>
          </a:p>
        </p:txBody>
      </p:sp>
      <p:sp>
        <p:nvSpPr>
          <p:cNvPr id="4" name="Объект 3"/>
          <p:cNvSpPr>
            <a:spLocks noGrp="1"/>
          </p:cNvSpPr>
          <p:nvPr>
            <p:ph sz="half" idx="2"/>
          </p:nvPr>
        </p:nvSpPr>
        <p:spPr>
          <a:xfrm>
            <a:off x="4937760" y="1391478"/>
            <a:ext cx="6965343" cy="5192202"/>
          </a:xfrm>
        </p:spPr>
        <p:txBody>
          <a:bodyPr>
            <a:normAutofit fontScale="55000" lnSpcReduction="20000"/>
          </a:bodyPr>
          <a:lstStyle/>
          <a:p>
            <a:pPr marL="0" indent="0">
              <a:buNone/>
            </a:pPr>
            <a:r>
              <a:rPr lang="ru-RU" b="1" dirty="0">
                <a:solidFill>
                  <a:schemeClr val="accent5"/>
                </a:solidFill>
              </a:rPr>
              <a:t>Тьютор должен владеть профессиональными навыками и умениями:</a:t>
            </a:r>
          </a:p>
          <a:p>
            <a:pPr marL="0" indent="0">
              <a:lnSpc>
                <a:spcPct val="100000"/>
              </a:lnSpc>
              <a:buNone/>
            </a:pPr>
            <a:r>
              <a:rPr lang="ru-RU" dirty="0" smtClean="0"/>
              <a:t>1. </a:t>
            </a:r>
            <a:r>
              <a:rPr lang="ru-RU" b="1" dirty="0" smtClean="0"/>
              <a:t>Организационно-педагогическими</a:t>
            </a:r>
            <a:r>
              <a:rPr lang="ru-RU" dirty="0"/>
              <a:t>: уметь строить содержание учебных курсов, исходя из личных целей тьюторантов; </a:t>
            </a:r>
            <a:endParaRPr lang="ru-RU" dirty="0" smtClean="0"/>
          </a:p>
          <a:p>
            <a:pPr marL="0" indent="0">
              <a:lnSpc>
                <a:spcPct val="100000"/>
              </a:lnSpc>
              <a:buNone/>
            </a:pPr>
            <a:r>
              <a:rPr lang="ru-RU" dirty="0" smtClean="0"/>
              <a:t>2</a:t>
            </a:r>
            <a:r>
              <a:rPr lang="ru-RU" dirty="0"/>
              <a:t>. </a:t>
            </a:r>
            <a:r>
              <a:rPr lang="ru-RU" b="1" dirty="0"/>
              <a:t>Рефлексивно-аналитическими</a:t>
            </a:r>
            <a:r>
              <a:rPr lang="ru-RU" dirty="0" smtClean="0"/>
              <a:t>: уметь </a:t>
            </a:r>
            <a:r>
              <a:rPr lang="ru-RU" dirty="0"/>
              <a:t>анализировать полученные образовательные продукты </a:t>
            </a:r>
            <a:r>
              <a:rPr lang="ru-RU" dirty="0" smtClean="0"/>
              <a:t>тьюторантов, корректировать </a:t>
            </a:r>
            <a:r>
              <a:rPr lang="ru-RU" dirty="0"/>
              <a:t>поставленные образовательные цели</a:t>
            </a:r>
            <a:r>
              <a:rPr lang="ru-RU" dirty="0" smtClean="0"/>
              <a:t>; а также проводить </a:t>
            </a:r>
            <a:r>
              <a:rPr lang="ru-RU" dirty="0"/>
              <a:t>диагностику уровня знаний, умений и навыков </a:t>
            </a:r>
            <a:r>
              <a:rPr lang="ru-RU" dirty="0" smtClean="0"/>
              <a:t>самообучающихся.</a:t>
            </a:r>
            <a:endParaRPr lang="ru-RU" dirty="0"/>
          </a:p>
          <a:p>
            <a:pPr marL="0" indent="0">
              <a:buNone/>
            </a:pPr>
            <a:r>
              <a:rPr lang="ru-RU" dirty="0"/>
              <a:t>3. </a:t>
            </a:r>
            <a:r>
              <a:rPr lang="ru-RU" b="1" dirty="0"/>
              <a:t>Проективными</a:t>
            </a:r>
            <a:r>
              <a:rPr lang="ru-RU" dirty="0" smtClean="0"/>
              <a:t>: уметь </a:t>
            </a:r>
            <a:r>
              <a:rPr lang="ru-RU" dirty="0"/>
              <a:t>разрабатывать и проводить </a:t>
            </a:r>
            <a:r>
              <a:rPr lang="ru-RU" dirty="0" smtClean="0"/>
              <a:t>проект.</a:t>
            </a:r>
            <a:endParaRPr lang="ru-RU" dirty="0"/>
          </a:p>
          <a:p>
            <a:pPr marL="0" indent="0">
              <a:buNone/>
            </a:pPr>
            <a:r>
              <a:rPr lang="ru-RU" dirty="0"/>
              <a:t>4. </a:t>
            </a:r>
            <a:r>
              <a:rPr lang="ru-RU" b="1" dirty="0"/>
              <a:t>Информационными</a:t>
            </a:r>
            <a:r>
              <a:rPr lang="ru-RU" dirty="0" smtClean="0"/>
              <a:t>: уметь </a:t>
            </a:r>
            <a:r>
              <a:rPr lang="ru-RU" dirty="0"/>
              <a:t>работать в обширном информационном пространстве сети Интернет</a:t>
            </a:r>
            <a:r>
              <a:rPr lang="ru-RU" dirty="0" smtClean="0"/>
              <a:t>; владеть </a:t>
            </a:r>
            <a:r>
              <a:rPr lang="ru-RU" dirty="0"/>
              <a:t>навыками работы (отбора) с информацией, способами извлечения и применения для решения педагогических задач.</a:t>
            </a:r>
          </a:p>
          <a:p>
            <a:pPr marL="0" indent="0">
              <a:buNone/>
            </a:pPr>
            <a:r>
              <a:rPr lang="ru-RU" dirty="0"/>
              <a:t>5. </a:t>
            </a:r>
            <a:r>
              <a:rPr lang="ru-RU" dirty="0" smtClean="0"/>
              <a:t>Т</a:t>
            </a:r>
            <a:r>
              <a:rPr lang="ru-RU" b="1" dirty="0" smtClean="0"/>
              <a:t>елекоммуникационными</a:t>
            </a:r>
            <a:r>
              <a:rPr lang="ru-RU" dirty="0" smtClean="0"/>
              <a:t>: уметь </a:t>
            </a:r>
            <a:r>
              <a:rPr lang="ru-RU" dirty="0"/>
              <a:t>выстраивать интерактивное </a:t>
            </a:r>
            <a:r>
              <a:rPr lang="ru-RU" dirty="0" err="1" smtClean="0"/>
              <a:t>взаимообщение</a:t>
            </a:r>
            <a:r>
              <a:rPr lang="ru-RU" dirty="0" smtClean="0"/>
              <a:t> </a:t>
            </a:r>
            <a:r>
              <a:rPr lang="ru-RU" dirty="0"/>
              <a:t>со всеми субъектами образования</a:t>
            </a:r>
            <a:r>
              <a:rPr lang="ru-RU" dirty="0" smtClean="0"/>
              <a:t>;  </a:t>
            </a:r>
            <a:r>
              <a:rPr lang="ru-RU" dirty="0"/>
              <a:t>владеть программами электронной связи.</a:t>
            </a:r>
          </a:p>
          <a:p>
            <a:pPr marL="0" indent="0">
              <a:buNone/>
            </a:pPr>
            <a:r>
              <a:rPr lang="ru-RU" dirty="0" smtClean="0"/>
              <a:t>6</a:t>
            </a:r>
            <a:r>
              <a:rPr lang="ru-RU" dirty="0"/>
              <a:t>. Т</a:t>
            </a:r>
            <a:r>
              <a:rPr lang="ru-RU" b="1" dirty="0"/>
              <a:t>ехнико-практическими</a:t>
            </a:r>
            <a:r>
              <a:rPr lang="ru-RU" dirty="0" smtClean="0"/>
              <a:t>: владеть </a:t>
            </a:r>
            <a:r>
              <a:rPr lang="ru-RU" dirty="0"/>
              <a:t>навыками работы с необходимыми компьютерными программами</a:t>
            </a:r>
            <a:r>
              <a:rPr lang="ru-RU" dirty="0" smtClean="0"/>
              <a:t>; владеть </a:t>
            </a:r>
            <a:r>
              <a:rPr lang="ru-RU" dirty="0"/>
              <a:t>рядом технических умений для управления мультимедийными средствами.</a:t>
            </a:r>
          </a:p>
          <a:p>
            <a:pPr marL="0" indent="0">
              <a:buNone/>
            </a:pPr>
            <a:r>
              <a:rPr lang="ru-RU" dirty="0" smtClean="0"/>
              <a:t>7</a:t>
            </a:r>
            <a:r>
              <a:rPr lang="ru-RU" dirty="0"/>
              <a:t>. </a:t>
            </a:r>
            <a:r>
              <a:rPr lang="ru-RU" b="1" dirty="0"/>
              <a:t>Личностными</a:t>
            </a:r>
            <a:r>
              <a:rPr lang="ru-RU" dirty="0" smtClean="0"/>
              <a:t>: </a:t>
            </a:r>
          </a:p>
          <a:p>
            <a:pPr>
              <a:buFont typeface="Courier New" panose="02070309020205020404" pitchFamily="49" charset="0"/>
              <a:buChar char="o"/>
            </a:pPr>
            <a:r>
              <a:rPr lang="ru-RU" dirty="0" smtClean="0"/>
              <a:t>быть </a:t>
            </a:r>
            <a:r>
              <a:rPr lang="ru-RU" dirty="0"/>
              <a:t>самообразовывающейся </a:t>
            </a:r>
            <a:r>
              <a:rPr lang="ru-RU" dirty="0" smtClean="0"/>
              <a:t>личностью; </a:t>
            </a:r>
          </a:p>
          <a:p>
            <a:pPr>
              <a:buFont typeface="Courier New" panose="02070309020205020404" pitchFamily="49" charset="0"/>
              <a:buChar char="o"/>
            </a:pPr>
            <a:r>
              <a:rPr lang="ru-RU" dirty="0" smtClean="0"/>
              <a:t>обладать </a:t>
            </a:r>
            <a:r>
              <a:rPr lang="ru-RU" dirty="0"/>
              <a:t>способностью </a:t>
            </a:r>
            <a:r>
              <a:rPr lang="ru-RU" dirty="0" smtClean="0"/>
              <a:t>преодолевать проблемы и затруднения </a:t>
            </a:r>
            <a:r>
              <a:rPr lang="ru-RU" dirty="0"/>
              <a:t>сопровождающие различные формы обучения; </a:t>
            </a:r>
            <a:endParaRPr lang="ru-RU" dirty="0" smtClean="0"/>
          </a:p>
          <a:p>
            <a:pPr>
              <a:buFont typeface="Courier New" panose="02070309020205020404" pitchFamily="49" charset="0"/>
              <a:buChar char="o"/>
            </a:pPr>
            <a:r>
              <a:rPr lang="ru-RU" dirty="0" smtClean="0"/>
              <a:t>реагировать </a:t>
            </a:r>
            <a:r>
              <a:rPr lang="ru-RU" dirty="0"/>
              <a:t>адекватно и </a:t>
            </a:r>
            <a:r>
              <a:rPr lang="ru-RU" dirty="0" smtClean="0"/>
              <a:t>своевременно. </a:t>
            </a:r>
            <a:endParaRPr lang="ru-RU" dirty="0"/>
          </a:p>
        </p:txBody>
      </p:sp>
      <p:pic>
        <p:nvPicPr>
          <p:cNvPr id="5" name="Рисунок 4"/>
          <p:cNvPicPr>
            <a:picLocks noChangeAspect="1"/>
          </p:cNvPicPr>
          <p:nvPr/>
        </p:nvPicPr>
        <p:blipFill>
          <a:blip r:embed="rId2"/>
          <a:stretch>
            <a:fillRect/>
          </a:stretch>
        </p:blipFill>
        <p:spPr>
          <a:xfrm>
            <a:off x="287662" y="182245"/>
            <a:ext cx="993734" cy="999831"/>
          </a:xfrm>
          <a:prstGeom prst="rect">
            <a:avLst/>
          </a:prstGeom>
        </p:spPr>
      </p:pic>
    </p:spTree>
    <p:extLst>
      <p:ext uri="{BB962C8B-B14F-4D97-AF65-F5344CB8AC3E}">
        <p14:creationId xmlns:p14="http://schemas.microsoft.com/office/powerpoint/2010/main" val="121693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2178</Words>
  <Application>Microsoft Office PowerPoint</Application>
  <PresentationFormat>Широкоэкранный</PresentationFormat>
  <Paragraphs>118</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Courier New</vt:lpstr>
      <vt:lpstr>Тема Office</vt:lpstr>
      <vt:lpstr>ТЬЮТОРСКОЕ СОПРОВОЖДЕНИЕ  САМООБРАЗОВАНИЯ СТАРШЕКЛАССНИКОВ</vt:lpstr>
      <vt:lpstr> Что такое самообразование </vt:lpstr>
      <vt:lpstr>Формы получения образования и формы обучения</vt:lpstr>
      <vt:lpstr>Самообразование старшеклассников</vt:lpstr>
      <vt:lpstr>Тьюторское сопровождение  старшеклассников в самообразовании</vt:lpstr>
      <vt:lpstr>Сопровождение тьютором-предметником профильного самообразования старшеклассников</vt:lpstr>
      <vt:lpstr>Примеры ресурсных карт</vt:lpstr>
      <vt:lpstr>Этапы тьюторского сопровождения</vt:lpstr>
      <vt:lpstr>Инструменты тьютора и требования к нему</vt:lpstr>
      <vt:lpstr>Причины выбора самообразования в 10-11 классах</vt:lpstr>
      <vt:lpstr> Плюсы и минусы самообразования </vt:lpstr>
      <vt:lpstr>Правовые аспекты самообразования</vt:lpstr>
      <vt:lpstr>Как перейти на самообразование</vt:lpstr>
      <vt:lpstr>Часто задаваемые вопросы</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84</cp:revision>
  <dcterms:created xsi:type="dcterms:W3CDTF">2024-03-24T23:39:55Z</dcterms:created>
  <dcterms:modified xsi:type="dcterms:W3CDTF">2024-03-25T08:20:21Z</dcterms:modified>
</cp:coreProperties>
</file>